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</p:sldMasterIdLst>
  <p:notesMasterIdLst>
    <p:notesMasterId r:id="rId34"/>
  </p:notesMasterIdLst>
  <p:sldIdLst>
    <p:sldId id="256" r:id="rId3"/>
    <p:sldId id="340" r:id="rId4"/>
    <p:sldId id="346" r:id="rId5"/>
    <p:sldId id="347" r:id="rId6"/>
    <p:sldId id="321" r:id="rId7"/>
    <p:sldId id="332" r:id="rId8"/>
    <p:sldId id="339" r:id="rId9"/>
    <p:sldId id="330" r:id="rId10"/>
    <p:sldId id="331" r:id="rId11"/>
    <p:sldId id="335" r:id="rId12"/>
    <p:sldId id="351" r:id="rId13"/>
    <p:sldId id="341" r:id="rId14"/>
    <p:sldId id="352" r:id="rId15"/>
    <p:sldId id="342" r:id="rId16"/>
    <p:sldId id="343" r:id="rId17"/>
    <p:sldId id="344" r:id="rId18"/>
    <p:sldId id="322" r:id="rId19"/>
    <p:sldId id="323" r:id="rId20"/>
    <p:sldId id="357" r:id="rId21"/>
    <p:sldId id="358" r:id="rId22"/>
    <p:sldId id="324" r:id="rId23"/>
    <p:sldId id="359" r:id="rId24"/>
    <p:sldId id="325" r:id="rId25"/>
    <p:sldId id="326" r:id="rId26"/>
    <p:sldId id="360" r:id="rId27"/>
    <p:sldId id="327" r:id="rId28"/>
    <p:sldId id="349" r:id="rId29"/>
    <p:sldId id="328" r:id="rId30"/>
    <p:sldId id="336" r:id="rId31"/>
    <p:sldId id="320" r:id="rId32"/>
    <p:sldId id="329" r:id="rId3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82"/>
    <p:restoredTop sz="74356"/>
  </p:normalViewPr>
  <p:slideViewPr>
    <p:cSldViewPr snapToGrid="0" snapToObjects="1">
      <p:cViewPr varScale="1">
        <p:scale>
          <a:sx n="52" d="100"/>
          <a:sy n="52" d="100"/>
        </p:scale>
        <p:origin x="416" y="208"/>
      </p:cViewPr>
      <p:guideLst/>
    </p:cSldViewPr>
  </p:slideViewPr>
  <p:notesTextViewPr>
    <p:cViewPr>
      <p:scale>
        <a:sx n="195" d="100"/>
        <a:sy n="19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30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omics.org/Organic_totality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4549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07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0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3697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78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27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1769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66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61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32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7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172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933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362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861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38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</a:t>
            </a:r>
            <a:r>
              <a:rPr lang="de-DE" dirty="0"/>
              <a:t>-NGS </a:t>
            </a:r>
            <a:r>
              <a:rPr lang="de-DE" dirty="0" err="1"/>
              <a:t>technologies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combat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latter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More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,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challenges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6481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there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multiple </a:t>
            </a:r>
            <a:r>
              <a:rPr lang="de-AT" dirty="0" err="1"/>
              <a:t>layers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that</a:t>
            </a:r>
            <a:r>
              <a:rPr lang="de-AT" dirty="0"/>
              <a:t> </a:t>
            </a:r>
            <a:r>
              <a:rPr lang="de-AT" dirty="0" err="1"/>
              <a:t>can</a:t>
            </a:r>
            <a:r>
              <a:rPr lang="de-AT" dirty="0"/>
              <a:t> </a:t>
            </a:r>
            <a:r>
              <a:rPr lang="de-AT" dirty="0" err="1"/>
              <a:t>now</a:t>
            </a:r>
            <a:r>
              <a:rPr lang="de-AT" dirty="0"/>
              <a:t> </a:t>
            </a:r>
            <a:r>
              <a:rPr lang="de-AT" dirty="0" err="1"/>
              <a:t>be</a:t>
            </a:r>
            <a:r>
              <a:rPr lang="de-AT" dirty="0"/>
              <a:t> </a:t>
            </a:r>
            <a:r>
              <a:rPr lang="de-AT" dirty="0" err="1"/>
              <a:t>obtained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any</a:t>
            </a:r>
            <a:r>
              <a:rPr lang="de-AT" dirty="0"/>
              <a:t> individual. This </a:t>
            </a:r>
            <a:r>
              <a:rPr lang="de-AT" dirty="0" err="1"/>
              <a:t>includes</a:t>
            </a:r>
            <a:r>
              <a:rPr lang="de-AT" dirty="0"/>
              <a:t> </a:t>
            </a:r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biosensors</a:t>
            </a:r>
            <a:r>
              <a:rPr lang="de-AT" dirty="0"/>
              <a:t>, </a:t>
            </a:r>
            <a:r>
              <a:rPr lang="de-AT" dirty="0" err="1"/>
              <a:t>scanners</a:t>
            </a:r>
            <a:r>
              <a:rPr lang="de-AT" dirty="0"/>
              <a:t>, electronic </a:t>
            </a:r>
            <a:r>
              <a:rPr lang="de-AT" dirty="0" err="1"/>
              <a:t>medical</a:t>
            </a:r>
            <a:r>
              <a:rPr lang="de-AT" dirty="0"/>
              <a:t> </a:t>
            </a:r>
            <a:r>
              <a:rPr lang="de-AT" dirty="0" err="1"/>
              <a:t>records</a:t>
            </a:r>
            <a:r>
              <a:rPr lang="de-AT" dirty="0"/>
              <a:t>, </a:t>
            </a:r>
            <a:r>
              <a:rPr lang="de-AT" dirty="0" err="1"/>
              <a:t>social</a:t>
            </a:r>
            <a:r>
              <a:rPr lang="de-AT" dirty="0"/>
              <a:t> </a:t>
            </a:r>
            <a:r>
              <a:rPr lang="de-AT" dirty="0" err="1"/>
              <a:t>media</a:t>
            </a:r>
            <a:r>
              <a:rPr lang="de-AT" dirty="0"/>
              <a:t>,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various</a:t>
            </a:r>
            <a:r>
              <a:rPr lang="de-AT" dirty="0"/>
              <a:t> </a:t>
            </a:r>
            <a:r>
              <a:rPr lang="de-AT" dirty="0" err="1"/>
              <a:t>omics</a:t>
            </a:r>
            <a:r>
              <a:rPr lang="de-AT" dirty="0"/>
              <a:t> 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30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Ome</a:t>
            </a:r>
            <a:r>
              <a:rPr lang="de-AT" sz="30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AT" sz="30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means</a:t>
            </a:r>
            <a:r>
              <a:rPr lang="de-AT" sz="30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AT" sz="30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</a:t>
            </a:r>
            <a:r>
              <a:rPr lang="de-AT" sz="30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de-AT" sz="3000" b="0" i="0" u="none" strike="noStrike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3" tooltip="Organic totality"/>
              </a:rPr>
              <a:t>organic totality</a:t>
            </a:r>
            <a:r>
              <a:rPr lang="de-AT" sz="30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</a:t>
            </a:r>
            <a:r>
              <a:rPr lang="de-AT" sz="30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of</a:t>
            </a:r>
            <a:r>
              <a:rPr lang="de-AT" sz="30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AT" sz="30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something</a:t>
            </a:r>
            <a:r>
              <a:rPr lang="de-AT" sz="30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de-AT" sz="30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some</a:t>
            </a:r>
            <a:r>
              <a:rPr lang="de-AT" sz="30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AT" sz="30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category</a:t>
            </a:r>
            <a:r>
              <a:rPr lang="de-AT" sz="30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de-AT" sz="30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or</a:t>
            </a:r>
            <a:r>
              <a:rPr lang="de-AT" sz="30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AT" sz="30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some</a:t>
            </a:r>
            <a:r>
              <a:rPr lang="de-AT" sz="30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de-AT" sz="30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action</a:t>
            </a:r>
            <a:r>
              <a:rPr lang="de-AT" sz="30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71783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7643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51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956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endParaRPr lang="de-DE" dirty="0"/>
          </a:p>
          <a:p>
            <a:endParaRPr lang="de-AT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4617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5175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2390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1181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Ultimate </a:t>
            </a:r>
            <a:r>
              <a:rPr lang="de-DE" dirty="0" err="1"/>
              <a:t>goal</a:t>
            </a:r>
            <a:r>
              <a:rPr lang="de-DE" dirty="0"/>
              <a:t>: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stratification</a:t>
            </a:r>
            <a:r>
              <a:rPr lang="de-DE" dirty="0"/>
              <a:t> &amp; </a:t>
            </a:r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biomarkers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7835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"/>
          <p:cNvSpPr/>
          <p:nvPr/>
        </p:nvSpPr>
        <p:spPr>
          <a:xfrm>
            <a:off x="3851671" y="6679406"/>
            <a:ext cx="16689508" cy="182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eltext"/>
          <p:cNvSpPr txBox="1">
            <a:spLocks noGrp="1"/>
          </p:cNvSpPr>
          <p:nvPr>
            <p:ph type="title"/>
          </p:nvPr>
        </p:nvSpPr>
        <p:spPr>
          <a:xfrm>
            <a:off x="3851671" y="1839696"/>
            <a:ext cx="16680658" cy="4464845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 sz="5800" b="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Titeltext</a:t>
            </a:r>
          </a:p>
        </p:txBody>
      </p:sp>
      <p:sp>
        <p:nvSpPr>
          <p:cNvPr id="14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851671" y="7054453"/>
            <a:ext cx="16680658" cy="1428751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0"/>
              </a:spcBef>
              <a:buSzTx/>
              <a:buFont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 defTabSz="584200">
              <a:spcBef>
                <a:spcPts val="0"/>
              </a:spcBef>
              <a:buSzTx/>
              <a:buFont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 defTabSz="584200">
              <a:spcBef>
                <a:spcPts val="0"/>
              </a:spcBef>
              <a:buSzTx/>
              <a:buFont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 defTabSz="584200">
              <a:spcBef>
                <a:spcPts val="0"/>
              </a:spcBef>
              <a:buSzTx/>
              <a:buFont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 defTabSz="584200">
              <a:spcBef>
                <a:spcPts val="0"/>
              </a:spcBef>
              <a:buSzTx/>
              <a:buFont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/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hteck"/>
          <p:cNvSpPr/>
          <p:nvPr/>
        </p:nvSpPr>
        <p:spPr>
          <a:xfrm>
            <a:off x="15781732" y="714375"/>
            <a:ext cx="180" cy="11215731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1" name="Raute"/>
          <p:cNvSpPr/>
          <p:nvPr/>
        </p:nvSpPr>
        <p:spPr>
          <a:xfrm>
            <a:off x="15781729" y="6277570"/>
            <a:ext cx="4849457" cy="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2" name="Bild"/>
          <p:cNvSpPr>
            <a:spLocks noGrp="1"/>
          </p:cNvSpPr>
          <p:nvPr>
            <p:ph type="pic" sz="quarter" idx="13"/>
          </p:nvPr>
        </p:nvSpPr>
        <p:spPr>
          <a:xfrm>
            <a:off x="15940516" y="6447358"/>
            <a:ext cx="9149996" cy="61079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Bild"/>
          <p:cNvSpPr>
            <a:spLocks noGrp="1"/>
          </p:cNvSpPr>
          <p:nvPr>
            <p:ph type="pic" sz="quarter" idx="14"/>
          </p:nvPr>
        </p:nvSpPr>
        <p:spPr>
          <a:xfrm>
            <a:off x="15960328" y="-142875"/>
            <a:ext cx="4732735" cy="703659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4" name="Bild"/>
          <p:cNvSpPr>
            <a:spLocks noGrp="1"/>
          </p:cNvSpPr>
          <p:nvPr>
            <p:ph type="pic" idx="15"/>
          </p:nvPr>
        </p:nvSpPr>
        <p:spPr>
          <a:xfrm>
            <a:off x="1922859" y="660796"/>
            <a:ext cx="15537657" cy="113259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5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780234" y="12180093"/>
            <a:ext cx="11769329" cy="1321595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0"/>
              </a:spcBef>
              <a:buSzTx/>
              <a:buFont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 defTabSz="584200">
              <a:spcBef>
                <a:spcPts val="0"/>
              </a:spcBef>
              <a:buSzTx/>
              <a:buFont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 defTabSz="584200">
              <a:spcBef>
                <a:spcPts val="0"/>
              </a:spcBef>
              <a:buSzTx/>
              <a:buFont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 defTabSz="584200">
              <a:spcBef>
                <a:spcPts val="0"/>
              </a:spcBef>
              <a:buSzTx/>
              <a:buFont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 defTabSz="584200">
              <a:spcBef>
                <a:spcPts val="0"/>
              </a:spcBef>
              <a:buSzTx/>
              <a:buFont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/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–Christian Bauer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98501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3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–Christian Bauer</a:t>
            </a:r>
          </a:p>
        </p:txBody>
      </p:sp>
      <p:sp>
        <p:nvSpPr>
          <p:cNvPr id="104" name="„Zitat hier eingeben.“"/>
          <p:cNvSpPr>
            <a:spLocks noGrp="1"/>
          </p:cNvSpPr>
          <p:nvPr>
            <p:ph type="body" sz="quarter" idx="14"/>
          </p:nvPr>
        </p:nvSpPr>
        <p:spPr>
          <a:xfrm>
            <a:off x="4833937" y="6034881"/>
            <a:ext cx="14716126" cy="1003301"/>
          </a:xfrm>
          <a:prstGeom prst="rect">
            <a:avLst/>
          </a:prstGeom>
        </p:spPr>
        <p:txBody>
          <a:bodyPr lIns="71437" tIns="71437" rIns="71437" bIns="71437"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5600">
                <a:solidFill>
                  <a:srgbClr val="747474"/>
                </a:solidFill>
              </a:defRPr>
            </a:lvl1pPr>
          </a:lstStyle>
          <a:p>
            <a:r>
              <a:t>„Zitat hier eingeben.“</a:t>
            </a:r>
          </a:p>
        </p:txBody>
      </p:sp>
      <p:sp>
        <p:nvSpPr>
          <p:cNvPr id="10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/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Bild"/>
          <p:cNvSpPr>
            <a:spLocks noGrp="1"/>
          </p:cNvSpPr>
          <p:nvPr>
            <p:ph type="pic" idx="13"/>
          </p:nvPr>
        </p:nvSpPr>
        <p:spPr>
          <a:xfrm>
            <a:off x="2797968" y="0"/>
            <a:ext cx="18805923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/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/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&amp; Aufzählung K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Lini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8" name="Titel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defTabSz="584200">
              <a:defRPr sz="7000" b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Titeltext</a:t>
            </a:r>
          </a:p>
        </p:txBody>
      </p:sp>
      <p:sp>
        <p:nvSpPr>
          <p:cNvPr id="129" name="Textebene 1…"/>
          <p:cNvSpPr txBox="1">
            <a:spLocks noGrp="1"/>
          </p:cNvSpPr>
          <p:nvPr>
            <p:ph type="body" idx="1"/>
          </p:nvPr>
        </p:nvSpPr>
        <p:spPr>
          <a:xfrm>
            <a:off x="3851671" y="3268265"/>
            <a:ext cx="16680658" cy="9233298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568778" indent="-568778" defTabSz="584200">
              <a:spcBef>
                <a:spcPts val="2200"/>
              </a:spcBef>
              <a:buFontTx/>
              <a:buBlip>
                <a:blip r:embed="rId2"/>
              </a:buBlip>
              <a:defRPr sz="38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24792" indent="-580292" defTabSz="584200">
              <a:spcBef>
                <a:spcPts val="2200"/>
              </a:spcBef>
              <a:buSzPct val="70000"/>
              <a:buFontTx/>
              <a:buBlip>
                <a:blip r:embed="rId2"/>
              </a:buBlip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469292" indent="-580292" defTabSz="584200">
              <a:spcBef>
                <a:spcPts val="2200"/>
              </a:spcBef>
              <a:buSzPct val="70000"/>
              <a:buFontTx/>
              <a:buBlip>
                <a:blip r:embed="rId2"/>
              </a:buBlip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13792" indent="-580292" defTabSz="584200">
              <a:spcBef>
                <a:spcPts val="2200"/>
              </a:spcBef>
              <a:buSzPct val="70000"/>
              <a:buFontTx/>
              <a:buBlip>
                <a:blip r:embed="rId2"/>
              </a:buBlip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58292" indent="-580292" defTabSz="584200">
              <a:spcBef>
                <a:spcPts val="2200"/>
              </a:spcBef>
              <a:buSzPct val="70000"/>
              <a:buFontTx/>
              <a:buBlip>
                <a:blip r:embed="rId2"/>
              </a:buBlip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0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/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2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eltext"/>
          <p:cNvSpPr txBox="1">
            <a:spLocks noGrp="1"/>
          </p:cNvSpPr>
          <p:nvPr>
            <p:ph type="title"/>
          </p:nvPr>
        </p:nvSpPr>
        <p:spPr>
          <a:xfrm>
            <a:off x="3548062" y="-500063"/>
            <a:ext cx="17287876" cy="3429001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ctr" defTabSz="584200">
              <a:defRPr sz="7000" b="0" cap="all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Titeltext</a:t>
            </a:r>
          </a:p>
        </p:txBody>
      </p:sp>
      <p:sp>
        <p:nvSpPr>
          <p:cNvPr id="138" name="Textebene 1…"/>
          <p:cNvSpPr txBox="1">
            <a:spLocks noGrp="1"/>
          </p:cNvSpPr>
          <p:nvPr>
            <p:ph type="body" idx="1"/>
          </p:nvPr>
        </p:nvSpPr>
        <p:spPr>
          <a:xfrm>
            <a:off x="3548062" y="4482703"/>
            <a:ext cx="17287876" cy="8215313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531090" indent="-531090" algn="just" defTabSz="584200">
              <a:spcBef>
                <a:spcPts val="1100"/>
              </a:spcBef>
              <a:buClr>
                <a:srgbClr val="535353"/>
              </a:buClr>
              <a:buFontTx/>
              <a:buBlip>
                <a:blip r:embed="rId3"/>
              </a:buBlip>
              <a:defRPr sz="4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898071" indent="-517071" algn="just" defTabSz="584200">
              <a:spcBef>
                <a:spcPts val="1100"/>
              </a:spcBef>
              <a:buClr>
                <a:srgbClr val="535353"/>
              </a:buClr>
              <a:buSzPct val="70000"/>
              <a:buFontTx/>
              <a:buBlip>
                <a:blip r:embed="rId3"/>
              </a:buBlip>
              <a:defRPr sz="3800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1295400" indent="-533400" algn="just" defTabSz="584200">
              <a:spcBef>
                <a:spcPts val="1100"/>
              </a:spcBef>
              <a:buClr>
                <a:srgbClr val="535353"/>
              </a:buClr>
              <a:buSzPct val="70000"/>
              <a:buFontTx/>
              <a:buBlip>
                <a:blip r:embed="rId3"/>
              </a:buBlip>
              <a:defRPr sz="2800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1664368" indent="-521368" algn="just" defTabSz="584200">
              <a:spcBef>
                <a:spcPts val="1100"/>
              </a:spcBef>
              <a:buClr>
                <a:srgbClr val="535353"/>
              </a:buClr>
              <a:buSzPct val="70000"/>
              <a:buFontTx/>
              <a:buBlip>
                <a:blip r:embed="rId3"/>
              </a:buBlip>
              <a:defRPr sz="5200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2045368" indent="-521368" algn="just" defTabSz="584200">
              <a:spcBef>
                <a:spcPts val="1100"/>
              </a:spcBef>
              <a:buClr>
                <a:srgbClr val="535353"/>
              </a:buClr>
              <a:buSzPct val="70000"/>
              <a:buFontTx/>
              <a:buBlip>
                <a:blip r:embed="rId3"/>
              </a:buBlip>
              <a:defRPr sz="5200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9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37343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copy 5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eltext"/>
          <p:cNvSpPr txBox="1">
            <a:spLocks noGrp="1"/>
          </p:cNvSpPr>
          <p:nvPr>
            <p:ph type="title"/>
          </p:nvPr>
        </p:nvSpPr>
        <p:spPr>
          <a:xfrm>
            <a:off x="3548062" y="-500063"/>
            <a:ext cx="17287876" cy="3429001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algn="ctr" defTabSz="584200">
              <a:defRPr sz="7600" b="0" cap="all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Titeltext</a:t>
            </a:r>
          </a:p>
        </p:txBody>
      </p:sp>
      <p:sp>
        <p:nvSpPr>
          <p:cNvPr id="147" name="Textebene 1…"/>
          <p:cNvSpPr txBox="1">
            <a:spLocks noGrp="1"/>
          </p:cNvSpPr>
          <p:nvPr>
            <p:ph type="body" idx="1"/>
          </p:nvPr>
        </p:nvSpPr>
        <p:spPr>
          <a:xfrm>
            <a:off x="3548062" y="4482703"/>
            <a:ext cx="17287876" cy="8215313"/>
          </a:xfrm>
          <a:prstGeom prst="rect">
            <a:avLst/>
          </a:prstGeom>
        </p:spPr>
        <p:txBody>
          <a:bodyPr lIns="71437" tIns="71437" rIns="71437" bIns="71437" anchor="ctr">
            <a:noAutofit/>
          </a:bodyPr>
          <a:lstStyle>
            <a:lvl1pPr marL="531090" indent="-531090" defTabSz="584200">
              <a:spcBef>
                <a:spcPts val="3800"/>
              </a:spcBef>
              <a:buClr>
                <a:srgbClr val="535353"/>
              </a:buClr>
              <a:buFontTx/>
              <a:buBlip>
                <a:blip r:embed="rId3"/>
              </a:buBlip>
              <a:defRPr sz="4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898071" indent="-517071" defTabSz="584200">
              <a:spcBef>
                <a:spcPts val="3800"/>
              </a:spcBef>
              <a:buClr>
                <a:srgbClr val="535353"/>
              </a:buClr>
              <a:buSzPct val="70000"/>
              <a:buFontTx/>
              <a:buBlip>
                <a:blip r:embed="rId3"/>
              </a:buBlip>
              <a:defRPr sz="3800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1295400" indent="-533400" defTabSz="584200">
              <a:spcBef>
                <a:spcPts val="3800"/>
              </a:spcBef>
              <a:buClr>
                <a:srgbClr val="535353"/>
              </a:buClr>
              <a:buSzPct val="70000"/>
              <a:buFontTx/>
              <a:buBlip>
                <a:blip r:embed="rId3"/>
              </a:buBlip>
              <a:defRPr sz="2800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1664368" indent="-521368" defTabSz="584200">
              <a:spcBef>
                <a:spcPts val="3800"/>
              </a:spcBef>
              <a:buClr>
                <a:srgbClr val="535353"/>
              </a:buClr>
              <a:buSzPct val="70000"/>
              <a:buFontTx/>
              <a:buBlip>
                <a:blip r:embed="rId3"/>
              </a:buBlip>
              <a:defRPr sz="5200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2045368" indent="-521368" defTabSz="584200">
              <a:spcBef>
                <a:spcPts val="3800"/>
              </a:spcBef>
              <a:buClr>
                <a:srgbClr val="535353"/>
              </a:buClr>
              <a:buSzPct val="70000"/>
              <a:buFontTx/>
              <a:buBlip>
                <a:blip r:embed="rId3"/>
              </a:buBlip>
              <a:defRPr sz="5200">
                <a:solidFill>
                  <a:srgbClr val="525252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48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52882" y="13037343"/>
            <a:ext cx="460376" cy="498476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584200">
              <a:defRPr sz="2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- Oben K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ini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6" name="Titel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defTabSz="584200">
              <a:defRPr sz="5800" b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Titeltext</a:t>
            </a:r>
          </a:p>
        </p:txBody>
      </p:sp>
      <p:sp>
        <p:nvSpPr>
          <p:cNvPr id="157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/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65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6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hteck"/>
          <p:cNvSpPr/>
          <p:nvPr/>
        </p:nvSpPr>
        <p:spPr>
          <a:xfrm>
            <a:off x="1066800" y="2768600"/>
            <a:ext cx="22252698" cy="182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4" name="Titel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75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76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5E29B8-CBC3-FE47-A01B-8F7992B1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1F786FD-7F69-7E40-9CA5-DA7489BD3C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32274011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 sz="11200"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Titeltext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880439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>
            <a:lvl1pPr>
              <a:defRPr sz="11200"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Titeltext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902074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>
            <a:lvl1pPr>
              <a:defRPr sz="11200"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Titeltext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088862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Titeltext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4326348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/>
          <a:lstStyle>
            <a:lvl1pPr>
              <a:defRPr sz="11200"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Titeltext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51043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2015529" y="625078"/>
            <a:ext cx="17981018" cy="3036094"/>
          </a:xfrm>
          <a:prstGeom prst="rect">
            <a:avLst/>
          </a:prstGeom>
        </p:spPr>
        <p:txBody>
          <a:bodyPr/>
          <a:lstStyle>
            <a:lvl1pPr>
              <a:defRPr sz="11200" b="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Titeltext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2146002" y="3661171"/>
            <a:ext cx="9742389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3200"/>
              </a:spcBef>
              <a:buSzPct val="75000"/>
              <a:buChar char="•"/>
              <a:defRPr sz="3800"/>
            </a:lvl1pPr>
            <a:lvl2pPr marL="808264" indent="-465364">
              <a:spcBef>
                <a:spcPts val="3200"/>
              </a:spcBef>
              <a:buChar char="•"/>
              <a:defRPr sz="3800"/>
            </a:lvl2pPr>
            <a:lvl3pPr marL="1151164" indent="-465364">
              <a:spcBef>
                <a:spcPts val="3200"/>
              </a:spcBef>
              <a:buChar char="•"/>
              <a:defRPr sz="3800"/>
            </a:lvl3pPr>
            <a:lvl4pPr marL="1494064" indent="-465364">
              <a:spcBef>
                <a:spcPts val="3200"/>
              </a:spcBef>
              <a:buChar char="•"/>
              <a:defRPr sz="3800"/>
            </a:lvl4pPr>
            <a:lvl5pPr marL="1836964" indent="-465364">
              <a:spcBef>
                <a:spcPts val="3200"/>
              </a:spcBef>
              <a:buChar char="•"/>
              <a:defRPr sz="38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3502155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>
            <a:lvl1pPr marL="617361" indent="-617361">
              <a:buSzPct val="75000"/>
              <a:buChar char="•"/>
            </a:lvl1pPr>
            <a:lvl2pPr marL="1061861" indent="-617361">
              <a:buChar char="•"/>
              <a:defRPr sz="5000"/>
            </a:lvl2pPr>
            <a:lvl3pPr>
              <a:buChar char="•"/>
              <a:defRPr sz="5000"/>
            </a:lvl3pPr>
            <a:lvl4pPr>
              <a:buChar char="•"/>
              <a:defRPr sz="5000"/>
            </a:lvl4pPr>
            <a:lvl5pPr>
              <a:buChar char="•"/>
              <a:defRPr sz="50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287600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4993792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–Christian Bauer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r>
              <a:t>„Zitat hier eingeben.“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6972757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5666880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reieck"/>
          <p:cNvSpPr/>
          <p:nvPr/>
        </p:nvSpPr>
        <p:spPr>
          <a:xfrm rot="5400000">
            <a:off x="12656254" y="12215901"/>
            <a:ext cx="2000431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Bild"/>
          <p:cNvSpPr>
            <a:spLocks noGrp="1"/>
          </p:cNvSpPr>
          <p:nvPr>
            <p:ph type="pic" idx="13"/>
          </p:nvPr>
        </p:nvSpPr>
        <p:spPr>
          <a:xfrm>
            <a:off x="3048000" y="-35719"/>
            <a:ext cx="18288000" cy="1086378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Titeltext"/>
          <p:cNvSpPr txBox="1">
            <a:spLocks noGrp="1"/>
          </p:cNvSpPr>
          <p:nvPr>
            <p:ph type="title"/>
          </p:nvPr>
        </p:nvSpPr>
        <p:spPr>
          <a:xfrm>
            <a:off x="5030390" y="10947796"/>
            <a:ext cx="8143876" cy="239315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r" defTabSz="584200">
              <a:defRPr sz="5800" b="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Titeltext</a:t>
            </a:r>
          </a:p>
        </p:txBody>
      </p:sp>
      <p:sp>
        <p:nvSpPr>
          <p:cNvPr id="25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14085093" y="11912203"/>
            <a:ext cx="6965157" cy="71437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0"/>
              </a:spcBef>
              <a:buSzTx/>
              <a:buFont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 defTabSz="584200">
              <a:spcBef>
                <a:spcPts val="0"/>
              </a:spcBef>
              <a:buSzTx/>
              <a:buFont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 defTabSz="584200">
              <a:spcBef>
                <a:spcPts val="0"/>
              </a:spcBef>
              <a:buSzTx/>
              <a:buFont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 defTabSz="584200">
              <a:spcBef>
                <a:spcPts val="0"/>
              </a:spcBef>
              <a:buSzTx/>
              <a:buFont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 defTabSz="584200">
              <a:spcBef>
                <a:spcPts val="0"/>
              </a:spcBef>
              <a:buSzTx/>
              <a:buFont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/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0587645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</p:spPr>
        <p:txBody>
          <a:bodyPr lIns="50800" tIns="50800" rIns="50800" bIns="50800"/>
          <a:lstStyle>
            <a:lvl1pPr defTabSz="825500">
              <a:defRPr b="0" cap="all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Titeltext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xfrm>
            <a:off x="673100" y="3835400"/>
            <a:ext cx="23050500" cy="8864600"/>
          </a:xfrm>
          <a:prstGeom prst="rect">
            <a:avLst/>
          </a:prstGeom>
        </p:spPr>
        <p:txBody>
          <a:bodyPr lIns="50800" tIns="50800" rIns="50800" bIns="50800"/>
          <a:lstStyle>
            <a:lvl1pPr marL="571500" indent="-571500" defTabSz="825500">
              <a:lnSpc>
                <a:spcPct val="120000"/>
              </a:lnSpc>
              <a:spcBef>
                <a:spcPts val="6500"/>
              </a:spcBef>
              <a:buBlip>
                <a:blip r:embed="rId2"/>
              </a:buBlip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1473200" indent="-736600" defTabSz="825500">
              <a:lnSpc>
                <a:spcPct val="120000"/>
              </a:lnSpc>
              <a:spcBef>
                <a:spcPts val="6500"/>
              </a:spcBef>
              <a:buSzPct val="82000"/>
              <a:buBlip>
                <a:blip r:embed="rId2"/>
              </a:buBlip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2209800" indent="-736600" defTabSz="825500">
              <a:lnSpc>
                <a:spcPct val="120000"/>
              </a:lnSpc>
              <a:spcBef>
                <a:spcPts val="6500"/>
              </a:spcBef>
              <a:buSzPct val="82000"/>
              <a:buBlip>
                <a:blip r:embed="rId2"/>
              </a:buBlip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2946400" indent="-736600" defTabSz="825500">
              <a:lnSpc>
                <a:spcPct val="120000"/>
              </a:lnSpc>
              <a:spcBef>
                <a:spcPts val="6500"/>
              </a:spcBef>
              <a:buSzPct val="82000"/>
              <a:buBlip>
                <a:blip r:embed="rId2"/>
              </a:buBlip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3683000" indent="-736600" defTabSz="825500">
              <a:lnSpc>
                <a:spcPct val="120000"/>
              </a:lnSpc>
              <a:spcBef>
                <a:spcPts val="6500"/>
              </a:spcBef>
              <a:buSzPct val="82000"/>
              <a:buBlip>
                <a:blip r:embed="rId2"/>
              </a:buBlip>
              <a:defRPr sz="6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</p:spPr>
        <p:txBody>
          <a:bodyPr lIns="50800" tIns="50800" rIns="50800" bIns="50800"/>
          <a:lstStyle>
            <a:lvl1pPr defTabSz="825500"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4932765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el, Aufzählung &amp; F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pic" sz="half" idx="13"/>
          </p:nvPr>
        </p:nvSpPr>
        <p:spPr>
          <a:xfrm>
            <a:off x="13474700" y="3098800"/>
            <a:ext cx="8712200" cy="101991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673100" y="355600"/>
            <a:ext cx="23050500" cy="3429000"/>
          </a:xfrm>
          <a:prstGeom prst="rect">
            <a:avLst/>
          </a:prstGeom>
        </p:spPr>
        <p:txBody>
          <a:bodyPr lIns="50800" tIns="50800" rIns="50800" bIns="50800"/>
          <a:lstStyle>
            <a:lvl1pPr defTabSz="825500">
              <a:defRPr b="0" cap="all">
                <a:solidFill>
                  <a:srgbClr val="535353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Titeltext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half" idx="1"/>
          </p:nvPr>
        </p:nvSpPr>
        <p:spPr>
          <a:xfrm>
            <a:off x="673100" y="3831828"/>
            <a:ext cx="11049000" cy="8864601"/>
          </a:xfrm>
          <a:prstGeom prst="rect">
            <a:avLst/>
          </a:prstGeom>
        </p:spPr>
        <p:txBody>
          <a:bodyPr lIns="50800" tIns="50800" rIns="50800" bIns="50800"/>
          <a:lstStyle>
            <a:lvl1pPr marL="571500" indent="-571500" defTabSz="825500">
              <a:spcBef>
                <a:spcPts val="5300"/>
              </a:spcBef>
              <a:buBlip>
                <a:blip r:embed="rId2"/>
              </a:buBlip>
              <a:defRPr sz="5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  <a:lvl2pPr marL="1168400" indent="-584200" defTabSz="825500">
              <a:spcBef>
                <a:spcPts val="5300"/>
              </a:spcBef>
              <a:buSzPct val="82000"/>
              <a:buBlip>
                <a:blip r:embed="rId2"/>
              </a:buBlip>
              <a:defRPr sz="5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2pPr>
            <a:lvl3pPr marL="1752600" indent="-584200" defTabSz="825500">
              <a:spcBef>
                <a:spcPts val="5300"/>
              </a:spcBef>
              <a:buSzPct val="82000"/>
              <a:buBlip>
                <a:blip r:embed="rId2"/>
              </a:buBlip>
              <a:defRPr sz="5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3pPr>
            <a:lvl4pPr marL="2336800" indent="-584200" defTabSz="825500">
              <a:spcBef>
                <a:spcPts val="5300"/>
              </a:spcBef>
              <a:buSzPct val="82000"/>
              <a:buBlip>
                <a:blip r:embed="rId2"/>
              </a:buBlip>
              <a:defRPr sz="5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4pPr>
            <a:lvl5pPr marL="2921000" indent="-584200" defTabSz="825500">
              <a:spcBef>
                <a:spcPts val="5300"/>
              </a:spcBef>
              <a:buSzPct val="82000"/>
              <a:buBlip>
                <a:blip r:embed="rId2"/>
              </a:buBlip>
              <a:defRPr sz="5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11976099" y="13081000"/>
            <a:ext cx="419101" cy="457200"/>
          </a:xfrm>
          <a:prstGeom prst="rect">
            <a:avLst/>
          </a:prstGeom>
        </p:spPr>
        <p:txBody>
          <a:bodyPr lIns="50800" tIns="50800" rIns="50800" bIns="50800"/>
          <a:lstStyle>
            <a:lvl1pPr defTabSz="825500"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8416498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3048000" y="0"/>
            <a:ext cx="18288000" cy="2821782"/>
          </a:xfrm>
          <a:prstGeom prst="rect">
            <a:avLst/>
          </a:prstGeom>
          <a:solidFill>
            <a:srgbClr val="005D9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l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3048000" y="2803921"/>
            <a:ext cx="18288000" cy="11251408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FD5EE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3351609" y="-17860"/>
            <a:ext cx="18037970" cy="28217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821531">
              <a:defRPr sz="70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r>
              <a:t>Titeltext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3280171" y="3053953"/>
            <a:ext cx="17698642" cy="8876110"/>
          </a:xfrm>
          <a:prstGeom prst="rect">
            <a:avLst/>
          </a:prstGeom>
        </p:spPr>
        <p:txBody>
          <a:bodyPr anchor="t">
            <a:noAutofit/>
          </a:bodyPr>
          <a:lstStyle>
            <a:lvl1pPr marL="1117600" indent="-800100" algn="just" defTabSz="821531">
              <a:lnSpc>
                <a:spcPct val="80000"/>
              </a:lnSpc>
              <a:spcBef>
                <a:spcPts val="3300"/>
              </a:spcBef>
              <a:buBlip>
                <a:blip r:embed="rId2"/>
              </a:buBlip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  <a:lvl2pPr marL="1537607" indent="-775607" algn="just" defTabSz="821531">
              <a:lnSpc>
                <a:spcPct val="80000"/>
              </a:lnSpc>
              <a:spcBef>
                <a:spcPts val="3300"/>
              </a:spcBef>
              <a:buSzPct val="70000"/>
              <a:buBlip>
                <a:blip r:embed="rId2"/>
              </a:buBlip>
              <a:defRPr sz="3800">
                <a:latin typeface="Gill Sans"/>
                <a:ea typeface="Gill Sans"/>
                <a:cs typeface="Gill Sans"/>
                <a:sym typeface="Gill Sans"/>
              </a:defRPr>
            </a:lvl2pPr>
            <a:lvl3pPr marL="1983739" indent="-777239" algn="just" defTabSz="821531">
              <a:lnSpc>
                <a:spcPct val="80000"/>
              </a:lnSpc>
              <a:spcBef>
                <a:spcPts val="3300"/>
              </a:spcBef>
              <a:buSzPct val="70000"/>
              <a:buBlip>
                <a:blip r:embed="rId2"/>
              </a:buBlip>
              <a:defRPr sz="3400">
                <a:latin typeface="Gill Sans"/>
                <a:ea typeface="Gill Sans"/>
                <a:cs typeface="Gill Sans"/>
                <a:sym typeface="Gill Sans"/>
              </a:defRPr>
            </a:lvl3pPr>
            <a:lvl4pPr marL="2430318" indent="-779318" algn="just" defTabSz="821531">
              <a:lnSpc>
                <a:spcPct val="80000"/>
              </a:lnSpc>
              <a:spcBef>
                <a:spcPts val="3300"/>
              </a:spcBef>
              <a:buSzPct val="70000"/>
              <a:buBlip>
                <a:blip r:embed="rId2"/>
              </a:buBlip>
              <a:defRPr sz="3000">
                <a:latin typeface="Gill Sans"/>
                <a:ea typeface="Gill Sans"/>
                <a:cs typeface="Gill Sans"/>
                <a:sym typeface="Gill Sans"/>
              </a:defRPr>
            </a:lvl4pPr>
            <a:lvl5pPr marL="2895600" indent="-800100" algn="just" defTabSz="821531">
              <a:lnSpc>
                <a:spcPct val="80000"/>
              </a:lnSpc>
              <a:spcBef>
                <a:spcPts val="3300"/>
              </a:spcBef>
              <a:buSzPct val="70000"/>
              <a:buBlip>
                <a:blip r:embed="rId2"/>
              </a:buBlip>
              <a:defRPr sz="28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/>
          <a:lstStyle>
            <a:lvl1pPr defTabSz="821531"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6162113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3048000" y="0"/>
            <a:ext cx="18288000" cy="2821782"/>
          </a:xfrm>
          <a:prstGeom prst="rect">
            <a:avLst/>
          </a:prstGeom>
          <a:solidFill>
            <a:srgbClr val="005D9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l"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3048000" y="2750343"/>
            <a:ext cx="18288000" cy="11251407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FD5EE"/>
              </a:gs>
            </a:gsLst>
            <a:lin ang="5400000"/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5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xfrm>
            <a:off x="4833937" y="357187"/>
            <a:ext cx="14716126" cy="3429001"/>
          </a:xfrm>
          <a:prstGeom prst="rect">
            <a:avLst/>
          </a:prstGeom>
        </p:spPr>
        <p:txBody>
          <a:bodyPr>
            <a:noAutofit/>
          </a:bodyPr>
          <a:lstStyle>
            <a:lvl1pPr defTabSz="821531">
              <a:defRPr sz="11800" b="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Titeltext</a:t>
            </a:r>
          </a:p>
        </p:txBody>
      </p:sp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xfrm>
            <a:off x="11952882" y="13019484"/>
            <a:ext cx="460376" cy="498476"/>
          </a:xfrm>
          <a:prstGeom prst="rect">
            <a:avLst/>
          </a:prstGeom>
        </p:spPr>
        <p:txBody>
          <a:bodyPr/>
          <a:lstStyle>
            <a:lvl1pPr defTabSz="821531">
              <a:defRPr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4033808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xfrm>
            <a:off x="3965282" y="547487"/>
            <a:ext cx="16462081" cy="2287922"/>
          </a:xfrm>
          <a:prstGeom prst="rect">
            <a:avLst/>
          </a:prstGeom>
        </p:spPr>
        <p:txBody>
          <a:bodyPr lIns="0" tIns="0" rIns="0" bIns="0"/>
          <a:lstStyle>
            <a:lvl1pPr defTabSz="815468">
              <a:lnSpc>
                <a:spcPct val="93000"/>
              </a:lnSpc>
              <a:defRPr sz="7800" b="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Titeltext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sz="half" idx="1"/>
          </p:nvPr>
        </p:nvSpPr>
        <p:spPr>
          <a:xfrm>
            <a:off x="3965282" y="3210005"/>
            <a:ext cx="16462081" cy="4388545"/>
          </a:xfrm>
          <a:prstGeom prst="rect">
            <a:avLst/>
          </a:prstGeom>
        </p:spPr>
        <p:txBody>
          <a:bodyPr lIns="0" tIns="0" rIns="0" bIns="0" anchor="t"/>
          <a:lstStyle>
            <a:lvl1pPr marL="622406" indent="-622406" defTabSz="815468">
              <a:lnSpc>
                <a:spcPct val="93000"/>
              </a:lnSpc>
              <a:spcBef>
                <a:spcPts val="2500"/>
              </a:spcBef>
              <a:buSzTx/>
              <a:buNone/>
              <a:defRPr sz="5800">
                <a:latin typeface="Arial"/>
                <a:ea typeface="Arial"/>
                <a:cs typeface="Arial"/>
                <a:sym typeface="Arial"/>
              </a:defRPr>
            </a:lvl1pPr>
            <a:lvl2pPr marL="622406" indent="-165206" defTabSz="815468">
              <a:lnSpc>
                <a:spcPct val="93000"/>
              </a:lnSpc>
              <a:spcBef>
                <a:spcPts val="2500"/>
              </a:spcBef>
              <a:buSzTx/>
              <a:buNone/>
              <a:defRPr sz="5800">
                <a:latin typeface="Arial"/>
                <a:ea typeface="Arial"/>
                <a:cs typeface="Arial"/>
                <a:sym typeface="Arial"/>
              </a:defRPr>
            </a:lvl2pPr>
            <a:lvl3pPr marL="622406" indent="291993" defTabSz="815468">
              <a:lnSpc>
                <a:spcPct val="93000"/>
              </a:lnSpc>
              <a:spcBef>
                <a:spcPts val="2500"/>
              </a:spcBef>
              <a:buSzTx/>
              <a:buNone/>
              <a:defRPr sz="5800">
                <a:latin typeface="Arial"/>
                <a:ea typeface="Arial"/>
                <a:cs typeface="Arial"/>
                <a:sym typeface="Arial"/>
              </a:defRPr>
            </a:lvl3pPr>
            <a:lvl4pPr marL="622406" indent="749193" defTabSz="815468">
              <a:lnSpc>
                <a:spcPct val="93000"/>
              </a:lnSpc>
              <a:spcBef>
                <a:spcPts val="2500"/>
              </a:spcBef>
              <a:buSzTx/>
              <a:buNone/>
              <a:defRPr sz="5800">
                <a:latin typeface="Arial"/>
                <a:ea typeface="Arial"/>
                <a:cs typeface="Arial"/>
                <a:sym typeface="Arial"/>
              </a:defRPr>
            </a:lvl4pPr>
            <a:lvl5pPr marL="622406" indent="1206393" defTabSz="815468">
              <a:lnSpc>
                <a:spcPct val="93000"/>
              </a:lnSpc>
              <a:spcBef>
                <a:spcPts val="2500"/>
              </a:spcBef>
              <a:buSzTx/>
              <a:buNone/>
              <a:defRPr sz="5800"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59" name="Shape 159"/>
          <p:cNvSpPr>
            <a:spLocks noGrp="1"/>
          </p:cNvSpPr>
          <p:nvPr>
            <p:ph type="body" sz="half" idx="13"/>
          </p:nvPr>
        </p:nvSpPr>
        <p:spPr>
          <a:xfrm>
            <a:off x="3965281" y="7875174"/>
            <a:ext cx="16462083" cy="4388543"/>
          </a:xfrm>
          <a:prstGeom prst="rect">
            <a:avLst/>
          </a:prstGeom>
        </p:spPr>
        <p:txBody>
          <a:bodyPr lIns="0" tIns="0" rIns="0" bIns="0" anchor="t"/>
          <a:lstStyle/>
          <a:p>
            <a:pPr marL="622406" indent="-622406" defTabSz="815468">
              <a:lnSpc>
                <a:spcPct val="93000"/>
              </a:lnSpc>
              <a:spcBef>
                <a:spcPts val="2500"/>
              </a:spcBef>
              <a:buSzTx/>
              <a:buNone/>
              <a:defRPr sz="58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sldNum" sz="quarter" idx="2"/>
          </p:nvPr>
        </p:nvSpPr>
        <p:spPr>
          <a:xfrm>
            <a:off x="20112745" y="12500001"/>
            <a:ext cx="317501" cy="329953"/>
          </a:xfrm>
          <a:prstGeom prst="rect">
            <a:avLst/>
          </a:prstGeom>
        </p:spPr>
        <p:txBody>
          <a:bodyPr lIns="0" tIns="0" rIns="0" bIns="0"/>
          <a:lstStyle>
            <a:lvl1pPr algn="r" defTabSz="815468">
              <a:lnSpc>
                <a:spcPct val="93000"/>
              </a:lnSpc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6646320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1066800" y="2768600"/>
            <a:ext cx="22252698" cy="182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xfrm>
            <a:off x="1066800" y="469900"/>
            <a:ext cx="22237700" cy="19685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l" defTabSz="825500">
              <a:defRPr sz="9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Titeltext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xfrm>
            <a:off x="1066800" y="3124200"/>
            <a:ext cx="22237700" cy="9372600"/>
          </a:xfrm>
          <a:prstGeom prst="rect">
            <a:avLst/>
          </a:prstGeom>
        </p:spPr>
        <p:txBody>
          <a:bodyPr lIns="50800" tIns="50800" rIns="50800" bIns="50800" anchor="t"/>
          <a:lstStyle>
            <a:lvl1pPr marL="761999" indent="-761999" defTabSz="825500">
              <a:spcBef>
                <a:spcPts val="5900"/>
              </a:spcBef>
              <a:buFont typeface="Wingdings" charset="2"/>
              <a:buChar char="Ø"/>
              <a:defRPr sz="580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1371600" indent="-736600" defTabSz="825500">
              <a:spcBef>
                <a:spcPts val="5900"/>
              </a:spcBef>
              <a:buFont typeface="Wingdings" charset="2"/>
              <a:buChar char="Ø"/>
              <a:defRPr sz="580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2006600" indent="-736600" defTabSz="825500">
              <a:spcBef>
                <a:spcPts val="5900"/>
              </a:spcBef>
              <a:buFont typeface="Wingdings" charset="2"/>
              <a:buChar char="Ø"/>
              <a:defRPr sz="580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2641600" indent="-736600" defTabSz="825500">
              <a:spcBef>
                <a:spcPts val="5900"/>
              </a:spcBef>
              <a:buFont typeface="Wingdings" charset="2"/>
              <a:buChar char="Ø"/>
              <a:defRPr sz="580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3276600" indent="-736600" defTabSz="825500">
              <a:spcBef>
                <a:spcPts val="5900"/>
              </a:spcBef>
              <a:buFont typeface="Wingdings" charset="2"/>
              <a:buChar char="Ø"/>
              <a:defRPr sz="5800">
                <a:solidFill>
                  <a:schemeClr val="tx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</a:lstStyle>
          <a:p>
            <a:r>
              <a:rPr dirty="0"/>
              <a:t>Textebene 1</a:t>
            </a:r>
          </a:p>
          <a:p>
            <a:pPr lvl="1"/>
            <a:r>
              <a:rPr dirty="0"/>
              <a:t>Textebene 2</a:t>
            </a:r>
          </a:p>
          <a:p>
            <a:pPr lvl="2"/>
            <a:r>
              <a:rPr dirty="0"/>
              <a:t>Textebene 3</a:t>
            </a:r>
          </a:p>
          <a:p>
            <a:pPr lvl="3"/>
            <a:r>
              <a:rPr dirty="0"/>
              <a:t>Textebene 4</a:t>
            </a:r>
          </a:p>
          <a:p>
            <a:pPr lvl="4"/>
            <a:r>
              <a:rPr dirty="0"/>
              <a:t>Textebene 5</a:t>
            </a:r>
          </a:p>
        </p:txBody>
      </p:sp>
      <p:sp>
        <p:nvSpPr>
          <p:cNvPr id="170" name="Shape 170"/>
          <p:cNvSpPr>
            <a:spLocks noGrp="1"/>
          </p:cNvSpPr>
          <p:nvPr>
            <p:ph type="sldNum" sz="quarter" idx="2"/>
          </p:nvPr>
        </p:nvSpPr>
        <p:spPr>
          <a:xfrm>
            <a:off x="23216221" y="12992100"/>
            <a:ext cx="368504" cy="374600"/>
          </a:xfrm>
          <a:prstGeom prst="rect">
            <a:avLst/>
          </a:prstGeom>
        </p:spPr>
        <p:txBody>
          <a:bodyPr lIns="50800" tIns="50800" rIns="50800" bIns="50800"/>
          <a:lstStyle>
            <a:lvl1pPr algn="r" defTabSz="8255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9652836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1066800" y="6680200"/>
            <a:ext cx="22252676" cy="182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1066800" y="1854200"/>
            <a:ext cx="22237700" cy="44704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l" defTabSz="825500">
              <a:defRPr sz="58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Titeltext</a:t>
            </a:r>
          </a:p>
        </p:txBody>
      </p:sp>
      <p:sp>
        <p:nvSpPr>
          <p:cNvPr id="179" name="Shape 179"/>
          <p:cNvSpPr>
            <a:spLocks noGrp="1"/>
          </p:cNvSpPr>
          <p:nvPr>
            <p:ph type="body" sz="quarter" idx="1"/>
          </p:nvPr>
        </p:nvSpPr>
        <p:spPr>
          <a:xfrm>
            <a:off x="1066800" y="7048500"/>
            <a:ext cx="22237700" cy="1435100"/>
          </a:xfrm>
          <a:prstGeom prst="rect">
            <a:avLst/>
          </a:prstGeom>
        </p:spPr>
        <p:txBody>
          <a:bodyPr lIns="50800" tIns="50800" rIns="50800" bIns="50800" anchor="t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 defTabSz="825500">
              <a:spcBef>
                <a:spcPts val="0"/>
              </a:spcBef>
              <a:buSz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 defTabSz="825500">
              <a:spcBef>
                <a:spcPts val="0"/>
              </a:spcBef>
              <a:buSz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 defTabSz="825500">
              <a:spcBef>
                <a:spcPts val="0"/>
              </a:spcBef>
              <a:buSz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 defTabSz="825500">
              <a:spcBef>
                <a:spcPts val="0"/>
              </a:spcBef>
              <a:buSzTx/>
              <a:buNone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80" name="Shape 180"/>
          <p:cNvSpPr>
            <a:spLocks noGrp="1"/>
          </p:cNvSpPr>
          <p:nvPr>
            <p:ph type="sldNum" sz="quarter" idx="2"/>
          </p:nvPr>
        </p:nvSpPr>
        <p:spPr>
          <a:xfrm>
            <a:off x="23216221" y="12992100"/>
            <a:ext cx="368504" cy="374600"/>
          </a:xfrm>
          <a:prstGeom prst="rect">
            <a:avLst/>
          </a:prstGeom>
        </p:spPr>
        <p:txBody>
          <a:bodyPr lIns="50800" tIns="50800" rIns="50800" bIns="50800"/>
          <a:lstStyle>
            <a:lvl1pPr algn="r" defTabSz="8255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4159425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title"/>
          </p:nvPr>
        </p:nvSpPr>
        <p:spPr>
          <a:xfrm>
            <a:off x="1066800" y="4622800"/>
            <a:ext cx="22237700" cy="4470400"/>
          </a:xfrm>
          <a:prstGeom prst="rect">
            <a:avLst/>
          </a:prstGeom>
        </p:spPr>
        <p:txBody>
          <a:bodyPr lIns="50800" tIns="50800" rIns="50800" bIns="50800"/>
          <a:lstStyle>
            <a:lvl1pPr algn="l" defTabSz="825500">
              <a:defRPr sz="58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Titeltext</a:t>
            </a:r>
          </a:p>
        </p:txBody>
      </p:sp>
      <p:sp>
        <p:nvSpPr>
          <p:cNvPr id="188" name="Shape 188"/>
          <p:cNvSpPr>
            <a:spLocks noGrp="1"/>
          </p:cNvSpPr>
          <p:nvPr>
            <p:ph type="sldNum" sz="quarter" idx="2"/>
          </p:nvPr>
        </p:nvSpPr>
        <p:spPr>
          <a:xfrm>
            <a:off x="23216221" y="12992100"/>
            <a:ext cx="368504" cy="374600"/>
          </a:xfrm>
          <a:prstGeom prst="rect">
            <a:avLst/>
          </a:prstGeom>
        </p:spPr>
        <p:txBody>
          <a:bodyPr lIns="50800" tIns="50800" rIns="50800" bIns="50800"/>
          <a:lstStyle>
            <a:lvl1pPr algn="r" defTabSz="8255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8477363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xfrm>
            <a:off x="1066800" y="4622800"/>
            <a:ext cx="22237700" cy="4470400"/>
          </a:xfrm>
          <a:prstGeom prst="rect">
            <a:avLst/>
          </a:prstGeom>
        </p:spPr>
        <p:txBody>
          <a:bodyPr lIns="50800" tIns="50800" rIns="50800" bIns="50800"/>
          <a:lstStyle>
            <a:lvl1pPr algn="l" defTabSz="825500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Titeltext</a:t>
            </a:r>
          </a:p>
        </p:txBody>
      </p:sp>
      <p:sp>
        <p:nvSpPr>
          <p:cNvPr id="196" name="Shape 196"/>
          <p:cNvSpPr>
            <a:spLocks noGrp="1"/>
          </p:cNvSpPr>
          <p:nvPr>
            <p:ph type="sldNum" sz="quarter" idx="2"/>
          </p:nvPr>
        </p:nvSpPr>
        <p:spPr>
          <a:xfrm>
            <a:off x="23216221" y="12992100"/>
            <a:ext cx="368504" cy="374600"/>
          </a:xfrm>
          <a:prstGeom prst="rect">
            <a:avLst/>
          </a:prstGeom>
        </p:spPr>
        <p:txBody>
          <a:bodyPr lIns="50800" tIns="50800" rIns="50800" bIns="50800"/>
          <a:lstStyle>
            <a:lvl1pPr algn="r" defTabSz="8255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757152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text"/>
          <p:cNvSpPr txBox="1">
            <a:spLocks noGrp="1"/>
          </p:cNvSpPr>
          <p:nvPr>
            <p:ph type="title"/>
          </p:nvPr>
        </p:nvSpPr>
        <p:spPr>
          <a:xfrm>
            <a:off x="3851671" y="4625578"/>
            <a:ext cx="16680658" cy="4464844"/>
          </a:xfrm>
          <a:prstGeom prst="rect">
            <a:avLst/>
          </a:prstGeom>
        </p:spPr>
        <p:txBody>
          <a:bodyPr lIns="71437" tIns="71437" rIns="71437" bIns="71437" anchor="ctr"/>
          <a:lstStyle>
            <a:lvl1pPr defTabSz="584200">
              <a:defRPr sz="5800" b="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Titeltext</a:t>
            </a:r>
          </a:p>
        </p:txBody>
      </p:sp>
      <p:sp>
        <p:nvSpPr>
          <p:cNvPr id="3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/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821531">
              <a:defRPr sz="7000" b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Titeltext</a:t>
            </a:r>
          </a:p>
        </p:txBody>
      </p:sp>
      <p:sp>
        <p:nvSpPr>
          <p:cNvPr id="205" name="Shape 205"/>
          <p:cNvSpPr>
            <a:spLocks noGrp="1"/>
          </p:cNvSpPr>
          <p:nvPr>
            <p:ph type="body" idx="1"/>
          </p:nvPr>
        </p:nvSpPr>
        <p:spPr>
          <a:xfrm>
            <a:off x="3851671" y="3268265"/>
            <a:ext cx="16680658" cy="9233298"/>
          </a:xfrm>
          <a:prstGeom prst="rect">
            <a:avLst/>
          </a:prstGeom>
        </p:spPr>
        <p:txBody>
          <a:bodyPr anchor="t">
            <a:noAutofit/>
          </a:bodyPr>
          <a:lstStyle>
            <a:lvl1pPr marL="568778" indent="-568778" defTabSz="821531">
              <a:spcBef>
                <a:spcPts val="3000"/>
              </a:spcBef>
              <a:buBlip>
                <a:blip r:embed="rId2"/>
              </a:buBlip>
              <a:defRPr sz="38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24792" indent="-580292" defTabSz="821531">
              <a:spcBef>
                <a:spcPts val="3000"/>
              </a:spcBef>
              <a:buSzPct val="70000"/>
              <a:buBlip>
                <a:blip r:embed="rId2"/>
              </a:buBlip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469292" indent="-580292" defTabSz="821531">
              <a:spcBef>
                <a:spcPts val="3000"/>
              </a:spcBef>
              <a:buSzPct val="70000"/>
              <a:buBlip>
                <a:blip r:embed="rId2"/>
              </a:buBlip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13792" indent="-580292" defTabSz="821531">
              <a:spcBef>
                <a:spcPts val="3000"/>
              </a:spcBef>
              <a:buSzPct val="70000"/>
              <a:buBlip>
                <a:blip r:embed="rId2"/>
              </a:buBlip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58292" indent="-580292" defTabSz="821531">
              <a:spcBef>
                <a:spcPts val="3000"/>
              </a:spcBef>
              <a:buSzPct val="70000"/>
              <a:buBlip>
                <a:blip r:embed="rId2"/>
              </a:buBlip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06" name="Shape 206"/>
          <p:cNvSpPr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2782706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3958828" y="2768203"/>
            <a:ext cx="685809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pic" sz="half" idx="13"/>
          </p:nvPr>
        </p:nvSpPr>
        <p:spPr>
          <a:xfrm>
            <a:off x="12192000" y="0"/>
            <a:ext cx="9144000" cy="138410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title"/>
          </p:nvPr>
        </p:nvSpPr>
        <p:spPr>
          <a:xfrm>
            <a:off x="3851671" y="464343"/>
            <a:ext cx="7143751" cy="1964532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821531">
              <a:defRPr sz="58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Titeltext</a:t>
            </a:r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xfrm>
            <a:off x="3851671" y="3268265"/>
            <a:ext cx="7143751" cy="9233298"/>
          </a:xfrm>
          <a:prstGeom prst="rect">
            <a:avLst/>
          </a:prstGeom>
        </p:spPr>
        <p:txBody>
          <a:bodyPr anchor="t">
            <a:noAutofit/>
          </a:bodyPr>
          <a:lstStyle>
            <a:lvl1pPr marL="369276" indent="-369276" defTabSz="821531">
              <a:spcBef>
                <a:spcPts val="6700"/>
              </a:spcBef>
              <a:buSzPct val="100000"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13776" indent="-369276" defTabSz="821531">
              <a:spcBef>
                <a:spcPts val="6700"/>
              </a:spcBef>
              <a:buSzPct val="100000"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258276" indent="-369276" defTabSz="821531">
              <a:spcBef>
                <a:spcPts val="6700"/>
              </a:spcBef>
              <a:buSzPct val="100000"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02776" indent="-369276" defTabSz="821531">
              <a:spcBef>
                <a:spcPts val="6700"/>
              </a:spcBef>
              <a:buSzPct val="100000"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147276" indent="-369276" defTabSz="821531">
              <a:spcBef>
                <a:spcPts val="6700"/>
              </a:spcBef>
              <a:buSzPct val="100000"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17" name="Shape 217"/>
          <p:cNvSpPr>
            <a:spLocks noGrp="1"/>
          </p:cNvSpPr>
          <p:nvPr>
            <p:ph type="sldNum" sz="quarter" idx="2"/>
          </p:nvPr>
        </p:nvSpPr>
        <p:spPr>
          <a:xfrm>
            <a:off x="3766232" y="12930187"/>
            <a:ext cx="409779" cy="415875"/>
          </a:xfrm>
          <a:prstGeom prst="rect">
            <a:avLst/>
          </a:prstGeom>
        </p:spPr>
        <p:txBody>
          <a:bodyPr/>
          <a:lstStyle>
            <a:lvl1pPr algn="l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8688000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 K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821531">
              <a:defRPr sz="5800" b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Titeltext</a:t>
            </a:r>
          </a:p>
        </p:txBody>
      </p:sp>
      <p:sp>
        <p:nvSpPr>
          <p:cNvPr id="226" name="Shape 226"/>
          <p:cNvSpPr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3440671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title"/>
          </p:nvPr>
        </p:nvSpPr>
        <p:spPr>
          <a:xfrm>
            <a:off x="3851671" y="5214937"/>
            <a:ext cx="16680658" cy="32861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821531">
              <a:defRPr sz="7000" b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Titeltext</a:t>
            </a:r>
          </a:p>
        </p:txBody>
      </p:sp>
      <p:sp>
        <p:nvSpPr>
          <p:cNvPr id="234" name="Shape 234"/>
          <p:cNvSpPr>
            <a:spLocks noGrp="1"/>
          </p:cNvSpPr>
          <p:nvPr>
            <p:ph type="sldNum" sz="quarter" idx="2"/>
          </p:nvPr>
        </p:nvSpPr>
        <p:spPr>
          <a:xfrm>
            <a:off x="20300156" y="12930187"/>
            <a:ext cx="409779" cy="415875"/>
          </a:xfrm>
          <a:prstGeom prst="rect">
            <a:avLst/>
          </a:prstGeom>
        </p:spPr>
        <p:txBody>
          <a:bodyPr/>
          <a:lstStyle>
            <a:lvl1pPr algn="l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1613189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/>
          </p:cNvSpPr>
          <p:nvPr>
            <p:ph type="sldNum" sz="quarter" idx="2"/>
          </p:nvPr>
        </p:nvSpPr>
        <p:spPr>
          <a:xfrm>
            <a:off x="20400962" y="12965906"/>
            <a:ext cx="434976" cy="511176"/>
          </a:xfrm>
          <a:prstGeom prst="rect">
            <a:avLst/>
          </a:prstGeom>
        </p:spPr>
        <p:txBody>
          <a:bodyPr/>
          <a:lstStyle>
            <a:lvl1pPr algn="r" defTabSz="821531">
              <a:defRPr sz="2200">
                <a:solidFill>
                  <a:srgbClr val="314864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5215316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copy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roup 250"/>
          <p:cNvGrpSpPr/>
          <p:nvPr/>
        </p:nvGrpSpPr>
        <p:grpSpPr>
          <a:xfrm>
            <a:off x="3619500" y="7411640"/>
            <a:ext cx="8001000" cy="71566"/>
            <a:chOff x="0" y="0"/>
            <a:chExt cx="8001000" cy="71564"/>
          </a:xfrm>
        </p:grpSpPr>
        <p:sp>
          <p:nvSpPr>
            <p:cNvPr id="248" name="Shape 248"/>
            <p:cNvSpPr/>
            <p:nvPr/>
          </p:nvSpPr>
          <p:spPr>
            <a:xfrm>
              <a:off x="0" y="0"/>
              <a:ext cx="8001000" cy="127"/>
            </a:xfrm>
            <a:prstGeom prst="line">
              <a:avLst/>
            </a:prstGeom>
            <a:noFill/>
            <a:ln w="12700" cap="flat">
              <a:solidFill>
                <a:srgbClr val="7996B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642937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0" y="71437"/>
              <a:ext cx="8001000" cy="128"/>
            </a:xfrm>
            <a:prstGeom prst="line">
              <a:avLst/>
            </a:prstGeom>
            <a:noFill/>
            <a:ln w="12700" cap="flat">
              <a:solidFill>
                <a:srgbClr val="7996B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642937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51" name="Shape 251"/>
          <p:cNvSpPr>
            <a:spLocks noGrp="1"/>
          </p:cNvSpPr>
          <p:nvPr>
            <p:ph type="pic" sz="half" idx="13"/>
          </p:nvPr>
        </p:nvSpPr>
        <p:spPr>
          <a:xfrm>
            <a:off x="12192000" y="0"/>
            <a:ext cx="914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xfrm>
            <a:off x="3530203" y="2750343"/>
            <a:ext cx="8179594" cy="4554142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821531">
              <a:defRPr sz="9000" b="0" spc="-180">
                <a:solidFill>
                  <a:srgbClr val="314864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t>Titeltext</a:t>
            </a:r>
          </a:p>
        </p:txBody>
      </p:sp>
      <p:sp>
        <p:nvSpPr>
          <p:cNvPr id="253" name="Shape 253"/>
          <p:cNvSpPr>
            <a:spLocks noGrp="1"/>
          </p:cNvSpPr>
          <p:nvPr>
            <p:ph type="sldNum" sz="quarter" idx="2"/>
          </p:nvPr>
        </p:nvSpPr>
        <p:spPr>
          <a:xfrm>
            <a:off x="20400962" y="12965906"/>
            <a:ext cx="434976" cy="511176"/>
          </a:xfrm>
          <a:prstGeom prst="rect">
            <a:avLst/>
          </a:prstGeom>
          <a:effectLst>
            <a:outerShdw blurRad="50800" dist="12700" dir="5400000" rotWithShape="0">
              <a:srgbClr val="000000"/>
            </a:outerShdw>
          </a:effectLst>
        </p:spPr>
        <p:txBody>
          <a:bodyPr/>
          <a:lstStyle>
            <a:lvl1pPr algn="r" defTabSz="821531">
              <a:defRPr sz="22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8005577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 copy 1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roup 262"/>
          <p:cNvGrpSpPr/>
          <p:nvPr/>
        </p:nvGrpSpPr>
        <p:grpSpPr>
          <a:xfrm>
            <a:off x="3619500" y="3607593"/>
            <a:ext cx="8001000" cy="71566"/>
            <a:chOff x="0" y="0"/>
            <a:chExt cx="8001000" cy="71564"/>
          </a:xfrm>
        </p:grpSpPr>
        <p:sp>
          <p:nvSpPr>
            <p:cNvPr id="260" name="Shape 260"/>
            <p:cNvSpPr/>
            <p:nvPr/>
          </p:nvSpPr>
          <p:spPr>
            <a:xfrm>
              <a:off x="0" y="0"/>
              <a:ext cx="8001000" cy="127"/>
            </a:xfrm>
            <a:prstGeom prst="line">
              <a:avLst/>
            </a:prstGeom>
            <a:noFill/>
            <a:ln w="12700" cap="flat">
              <a:solidFill>
                <a:srgbClr val="7996B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642937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261" name="Shape 261"/>
            <p:cNvSpPr/>
            <p:nvPr/>
          </p:nvSpPr>
          <p:spPr>
            <a:xfrm>
              <a:off x="0" y="71437"/>
              <a:ext cx="8001000" cy="128"/>
            </a:xfrm>
            <a:prstGeom prst="line">
              <a:avLst/>
            </a:prstGeom>
            <a:noFill/>
            <a:ln w="12700" cap="flat">
              <a:solidFill>
                <a:srgbClr val="7996B9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l" defTabSz="642937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xfrm>
            <a:off x="3548062" y="1321593"/>
            <a:ext cx="8179595" cy="2875361"/>
          </a:xfrm>
          <a:prstGeom prst="rect">
            <a:avLst/>
          </a:prstGeom>
        </p:spPr>
        <p:txBody>
          <a:bodyPr>
            <a:noAutofit/>
          </a:bodyPr>
          <a:lstStyle>
            <a:lvl1pPr algn="l" defTabSz="821531">
              <a:lnSpc>
                <a:spcPct val="90000"/>
              </a:lnSpc>
              <a:defRPr sz="9000" b="0" spc="-180">
                <a:solidFill>
                  <a:srgbClr val="314864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t>Titeltext</a:t>
            </a:r>
          </a:p>
        </p:txBody>
      </p:sp>
      <p:sp>
        <p:nvSpPr>
          <p:cNvPr id="264" name="Shape 264"/>
          <p:cNvSpPr>
            <a:spLocks noGrp="1"/>
          </p:cNvSpPr>
          <p:nvPr>
            <p:ph type="body" sz="half" idx="1"/>
          </p:nvPr>
        </p:nvSpPr>
        <p:spPr>
          <a:xfrm>
            <a:off x="3548062" y="4196953"/>
            <a:ext cx="8179595" cy="8893969"/>
          </a:xfrm>
          <a:prstGeom prst="rect">
            <a:avLst/>
          </a:prstGeom>
        </p:spPr>
        <p:txBody>
          <a:bodyPr anchor="t">
            <a:noAutofit/>
          </a:bodyPr>
          <a:lstStyle>
            <a:lvl1pPr marL="505097" indent="-505097" algn="just" defTabSz="821531">
              <a:lnSpc>
                <a:spcPct val="90000"/>
              </a:lnSpc>
              <a:spcBef>
                <a:spcPts val="2500"/>
              </a:spcBef>
              <a:buClr>
                <a:srgbClr val="5C86B9"/>
              </a:buClr>
              <a:buSzPct val="50000"/>
              <a:buFont typeface="Zapf Dingbats"/>
              <a:buChar char="✤"/>
              <a:defRPr sz="4800">
                <a:latin typeface="Palatino"/>
                <a:ea typeface="Palatino"/>
                <a:cs typeface="Palatino"/>
                <a:sym typeface="Palatino"/>
              </a:defRPr>
            </a:lvl1pPr>
            <a:lvl2pPr marL="960119" indent="-515619" algn="just" defTabSz="821531">
              <a:lnSpc>
                <a:spcPct val="90000"/>
              </a:lnSpc>
              <a:spcBef>
                <a:spcPts val="2500"/>
              </a:spcBef>
              <a:buClr>
                <a:srgbClr val="5C86B9"/>
              </a:buClr>
              <a:buSzPct val="50000"/>
              <a:buFont typeface="Zapf Dingbats"/>
              <a:buChar char="✤"/>
              <a:defRPr sz="4200">
                <a:latin typeface="Palatino"/>
                <a:ea typeface="Palatino"/>
                <a:cs typeface="Palatino"/>
                <a:sym typeface="Palatino"/>
              </a:defRPr>
            </a:lvl2pPr>
            <a:lvl3pPr marL="1404619" indent="-515619" algn="just" defTabSz="821531">
              <a:lnSpc>
                <a:spcPct val="90000"/>
              </a:lnSpc>
              <a:spcBef>
                <a:spcPts val="2500"/>
              </a:spcBef>
              <a:buClr>
                <a:srgbClr val="5C86B9"/>
              </a:buClr>
              <a:buSzPct val="50000"/>
              <a:buFont typeface="Zapf Dingbats"/>
              <a:buChar char="✤"/>
              <a:defRPr sz="4200">
                <a:latin typeface="Palatino"/>
                <a:ea typeface="Palatino"/>
                <a:cs typeface="Palatino"/>
                <a:sym typeface="Palatino"/>
              </a:defRPr>
            </a:lvl3pPr>
            <a:lvl4pPr marL="1849120" indent="-515620" algn="just" defTabSz="821531">
              <a:lnSpc>
                <a:spcPct val="90000"/>
              </a:lnSpc>
              <a:spcBef>
                <a:spcPts val="2500"/>
              </a:spcBef>
              <a:buClr>
                <a:srgbClr val="5C86B9"/>
              </a:buClr>
              <a:buSzPct val="50000"/>
              <a:buFont typeface="Zapf Dingbats"/>
              <a:buChar char="✤"/>
              <a:defRPr sz="4200">
                <a:latin typeface="Palatino"/>
                <a:ea typeface="Palatino"/>
                <a:cs typeface="Palatino"/>
                <a:sym typeface="Palatino"/>
              </a:defRPr>
            </a:lvl4pPr>
            <a:lvl5pPr marL="2293620" indent="-515620" algn="just" defTabSz="821531">
              <a:lnSpc>
                <a:spcPct val="90000"/>
              </a:lnSpc>
              <a:spcBef>
                <a:spcPts val="2500"/>
              </a:spcBef>
              <a:buClr>
                <a:srgbClr val="5C86B9"/>
              </a:buClr>
              <a:buSzPct val="50000"/>
              <a:buFont typeface="Zapf Dingbats"/>
              <a:buChar char="✤"/>
              <a:defRPr sz="4200">
                <a:latin typeface="Palatino"/>
                <a:ea typeface="Palatino"/>
                <a:cs typeface="Palatino"/>
                <a:sym typeface="Palatino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65" name="Shape 265"/>
          <p:cNvSpPr>
            <a:spLocks noGrp="1"/>
          </p:cNvSpPr>
          <p:nvPr>
            <p:ph type="sldNum" sz="quarter" idx="2"/>
          </p:nvPr>
        </p:nvSpPr>
        <p:spPr>
          <a:xfrm>
            <a:off x="20400962" y="12965906"/>
            <a:ext cx="434976" cy="511176"/>
          </a:xfrm>
          <a:prstGeom prst="rect">
            <a:avLst/>
          </a:prstGeom>
          <a:effectLst>
            <a:outerShdw blurRad="50800" dist="12700" dir="5400000" rotWithShape="0">
              <a:srgbClr val="000000"/>
            </a:outerShdw>
          </a:effectLst>
        </p:spPr>
        <p:txBody>
          <a:bodyPr/>
          <a:lstStyle>
            <a:lvl1pPr algn="r" defTabSz="821531">
              <a:defRPr sz="2200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1906414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 K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821531">
              <a:defRPr sz="7000" b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Titeltext</a:t>
            </a:r>
          </a:p>
        </p:txBody>
      </p:sp>
      <p:sp>
        <p:nvSpPr>
          <p:cNvPr id="274" name="Shape 274"/>
          <p:cNvSpPr>
            <a:spLocks noGrp="1"/>
          </p:cNvSpPr>
          <p:nvPr>
            <p:ph type="body" idx="1"/>
          </p:nvPr>
        </p:nvSpPr>
        <p:spPr>
          <a:xfrm>
            <a:off x="3851671" y="3268265"/>
            <a:ext cx="16680658" cy="9233298"/>
          </a:xfrm>
          <a:prstGeom prst="rect">
            <a:avLst/>
          </a:prstGeom>
        </p:spPr>
        <p:txBody>
          <a:bodyPr anchor="t">
            <a:noAutofit/>
          </a:bodyPr>
          <a:lstStyle>
            <a:lvl1pPr marL="568778" indent="-568778" defTabSz="821531">
              <a:spcBef>
                <a:spcPts val="3000"/>
              </a:spcBef>
              <a:buBlip>
                <a:blip r:embed="rId2"/>
              </a:buBlip>
              <a:defRPr sz="38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24792" indent="-580292" defTabSz="821531">
              <a:spcBef>
                <a:spcPts val="3000"/>
              </a:spcBef>
              <a:buSzPct val="70000"/>
              <a:buBlip>
                <a:blip r:embed="rId2"/>
              </a:buBlip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469292" indent="-580292" defTabSz="821531">
              <a:spcBef>
                <a:spcPts val="3000"/>
              </a:spcBef>
              <a:buSzPct val="70000"/>
              <a:buBlip>
                <a:blip r:embed="rId2"/>
              </a:buBlip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913792" indent="-580292" defTabSz="821531">
              <a:spcBef>
                <a:spcPts val="3000"/>
              </a:spcBef>
              <a:buSzPct val="70000"/>
              <a:buBlip>
                <a:blip r:embed="rId2"/>
              </a:buBlip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358292" indent="-580292" defTabSz="821531">
              <a:spcBef>
                <a:spcPts val="3000"/>
              </a:spcBef>
              <a:buSzPct val="70000"/>
              <a:buBlip>
                <a:blip r:embed="rId2"/>
              </a:buBlip>
              <a:defRPr sz="3600">
                <a:solidFill>
                  <a:srgbClr val="44444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75" name="Shape 275"/>
          <p:cNvSpPr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/>
          <a:lstStyle>
            <a:lvl1pPr algn="r" defTabSz="821531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893269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aute"/>
          <p:cNvSpPr/>
          <p:nvPr/>
        </p:nvSpPr>
        <p:spPr>
          <a:xfrm>
            <a:off x="3851671" y="6840140"/>
            <a:ext cx="7501607" cy="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Bild"/>
          <p:cNvSpPr>
            <a:spLocks noGrp="1"/>
          </p:cNvSpPr>
          <p:nvPr>
            <p:ph type="pic" idx="13"/>
          </p:nvPr>
        </p:nvSpPr>
        <p:spPr>
          <a:xfrm>
            <a:off x="9763125" y="0"/>
            <a:ext cx="21645563" cy="137338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Titeltext"/>
          <p:cNvSpPr txBox="1">
            <a:spLocks noGrp="1"/>
          </p:cNvSpPr>
          <p:nvPr>
            <p:ph type="title"/>
          </p:nvPr>
        </p:nvSpPr>
        <p:spPr>
          <a:xfrm>
            <a:off x="3851671" y="2157809"/>
            <a:ext cx="7500939" cy="4464845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 sz="5800" b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Titeltext</a:t>
            </a:r>
          </a:p>
        </p:txBody>
      </p:sp>
      <p:sp>
        <p:nvSpPr>
          <p:cNvPr id="44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851671" y="7215187"/>
            <a:ext cx="7500939" cy="4464845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defTabSz="5842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 defTabSz="5842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 defTabSz="5842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 defTabSz="5842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 defTabSz="584200">
              <a:spcBef>
                <a:spcPts val="0"/>
              </a:spcBef>
              <a:buSzTx/>
              <a:buFontTx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/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hteck"/>
          <p:cNvSpPr/>
          <p:nvPr/>
        </p:nvSpPr>
        <p:spPr>
          <a:xfrm>
            <a:off x="3851671" y="2768203"/>
            <a:ext cx="16689524" cy="182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Titel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 sz="5800" b="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Titeltext</a:t>
            </a:r>
          </a:p>
        </p:txBody>
      </p:sp>
      <p:sp>
        <p:nvSpPr>
          <p:cNvPr id="5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/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hteck"/>
          <p:cNvSpPr/>
          <p:nvPr/>
        </p:nvSpPr>
        <p:spPr>
          <a:xfrm>
            <a:off x="3851671" y="2768203"/>
            <a:ext cx="16689524" cy="182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Titeltext"/>
          <p:cNvSpPr txBox="1">
            <a:spLocks noGrp="1"/>
          </p:cNvSpPr>
          <p:nvPr>
            <p:ph type="title"/>
          </p:nvPr>
        </p:nvSpPr>
        <p:spPr>
          <a:xfrm>
            <a:off x="2478626" y="1028012"/>
            <a:ext cx="17949292" cy="1964532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 sz="8000" b="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Titeltext</a:t>
            </a:r>
          </a:p>
        </p:txBody>
      </p:sp>
      <p:sp>
        <p:nvSpPr>
          <p:cNvPr id="63" name="Textebene 1…"/>
          <p:cNvSpPr txBox="1">
            <a:spLocks noGrp="1"/>
          </p:cNvSpPr>
          <p:nvPr>
            <p:ph type="body" idx="1"/>
          </p:nvPr>
        </p:nvSpPr>
        <p:spPr>
          <a:xfrm>
            <a:off x="2456398" y="3882370"/>
            <a:ext cx="19471203" cy="7981511"/>
          </a:xfrm>
          <a:prstGeom prst="rect">
            <a:avLst/>
          </a:prstGeom>
        </p:spPr>
        <p:txBody>
          <a:bodyPr lIns="71437" tIns="71437" rIns="71437" bIns="71437"/>
          <a:lstStyle>
            <a:lvl1pPr marL="838200" indent="-838200" algn="just" defTabSz="584200">
              <a:spcBef>
                <a:spcPts val="4200"/>
              </a:spcBef>
              <a:buSzPct val="100000"/>
              <a:buBlip>
                <a:blip r:embed="rId2"/>
              </a:buBlip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092200" indent="-635000" algn="just" defTabSz="584200">
              <a:spcBef>
                <a:spcPts val="4200"/>
              </a:spcBef>
              <a:buBlip>
                <a:blip r:embed="rId2"/>
              </a:buBlip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549400" indent="-635000" algn="just" defTabSz="584200">
              <a:spcBef>
                <a:spcPts val="4200"/>
              </a:spcBef>
              <a:buBlip>
                <a:blip r:embed="rId2"/>
              </a:buBlip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006600" indent="-635000" algn="just" defTabSz="584200">
              <a:spcBef>
                <a:spcPts val="4200"/>
              </a:spcBef>
              <a:buBlip>
                <a:blip r:embed="rId2"/>
              </a:buBlip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463800" indent="-635000" algn="just" defTabSz="584200">
              <a:spcBef>
                <a:spcPts val="4200"/>
              </a:spcBef>
              <a:buBlip>
                <a:blip r:embed="rId2"/>
              </a:buBlip>
              <a:defRPr sz="50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4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/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hteck"/>
          <p:cNvSpPr/>
          <p:nvPr/>
        </p:nvSpPr>
        <p:spPr>
          <a:xfrm>
            <a:off x="3851671" y="2768203"/>
            <a:ext cx="7134460" cy="186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2" name="Bild"/>
          <p:cNvSpPr>
            <a:spLocks noGrp="1"/>
          </p:cNvSpPr>
          <p:nvPr>
            <p:ph type="pic" sz="half" idx="13"/>
          </p:nvPr>
        </p:nvSpPr>
        <p:spPr>
          <a:xfrm>
            <a:off x="12156281" y="-214313"/>
            <a:ext cx="9358313" cy="139303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3" name="Titeltext"/>
          <p:cNvSpPr txBox="1">
            <a:spLocks noGrp="1"/>
          </p:cNvSpPr>
          <p:nvPr>
            <p:ph type="title"/>
          </p:nvPr>
        </p:nvSpPr>
        <p:spPr>
          <a:xfrm>
            <a:off x="3851671" y="464343"/>
            <a:ext cx="7143751" cy="1964532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>
              <a:defRPr sz="5800" b="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t>Titeltext</a:t>
            </a:r>
          </a:p>
        </p:txBody>
      </p:sp>
      <p:sp>
        <p:nvSpPr>
          <p:cNvPr id="74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3851671" y="3125390"/>
            <a:ext cx="7143751" cy="9376173"/>
          </a:xfrm>
          <a:prstGeom prst="rect">
            <a:avLst/>
          </a:prstGeom>
        </p:spPr>
        <p:txBody>
          <a:bodyPr lIns="71437" tIns="71437" rIns="71437" bIns="71437"/>
          <a:lstStyle>
            <a:lvl1pPr marL="457200" indent="-457200" defTabSz="584200">
              <a:spcBef>
                <a:spcPts val="3000"/>
              </a:spcBef>
              <a:buSzPct val="75000"/>
              <a:buFontTx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87400" indent="-457200" defTabSz="584200">
              <a:spcBef>
                <a:spcPts val="3000"/>
              </a:spcBef>
              <a:buFontTx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17600" indent="-457200" defTabSz="584200">
              <a:spcBef>
                <a:spcPts val="3000"/>
              </a:spcBef>
              <a:buFontTx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447800" indent="-457200" defTabSz="584200">
              <a:spcBef>
                <a:spcPts val="3000"/>
              </a:spcBef>
              <a:buFontTx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778000" indent="-457200" defTabSz="584200">
              <a:spcBef>
                <a:spcPts val="3000"/>
              </a:spcBef>
              <a:buFontTx/>
              <a:buChar char="•"/>
              <a:defRPr sz="3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3766232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algn="l" defTabSz="584200"/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ebene 1…"/>
          <p:cNvSpPr txBox="1">
            <a:spLocks noGrp="1"/>
          </p:cNvSpPr>
          <p:nvPr>
            <p:ph type="body" idx="1"/>
          </p:nvPr>
        </p:nvSpPr>
        <p:spPr>
          <a:xfrm>
            <a:off x="4298156" y="1250156"/>
            <a:ext cx="15769829" cy="11197829"/>
          </a:xfrm>
          <a:prstGeom prst="rect">
            <a:avLst/>
          </a:prstGeom>
        </p:spPr>
        <p:txBody>
          <a:bodyPr lIns="71437" tIns="71437" rIns="71437" bIns="71437"/>
          <a:lstStyle>
            <a:lvl1pPr marL="635000" indent="-635000" defTabSz="584200">
              <a:spcBef>
                <a:spcPts val="4200"/>
              </a:spcBef>
              <a:buSzPct val="75000"/>
              <a:buChar char="•"/>
              <a:defRPr sz="5000">
                <a:solidFill>
                  <a:srgbClr val="747474"/>
                </a:solidFill>
              </a:defRPr>
            </a:lvl1pPr>
            <a:lvl2pPr marL="1092200" indent="-635000" defTabSz="584200">
              <a:spcBef>
                <a:spcPts val="4200"/>
              </a:spcBef>
              <a:buChar char="•"/>
              <a:defRPr sz="5000">
                <a:solidFill>
                  <a:srgbClr val="747474"/>
                </a:solidFill>
              </a:defRPr>
            </a:lvl2pPr>
            <a:lvl3pPr marL="1549400" indent="-635000" defTabSz="584200">
              <a:spcBef>
                <a:spcPts val="4200"/>
              </a:spcBef>
              <a:buChar char="•"/>
              <a:defRPr sz="5000">
                <a:solidFill>
                  <a:srgbClr val="747474"/>
                </a:solidFill>
              </a:defRPr>
            </a:lvl3pPr>
            <a:lvl4pPr marL="2006600" indent="-635000" defTabSz="584200">
              <a:spcBef>
                <a:spcPts val="4200"/>
              </a:spcBef>
              <a:buChar char="•"/>
              <a:defRPr sz="5000">
                <a:solidFill>
                  <a:srgbClr val="747474"/>
                </a:solidFill>
              </a:defRPr>
            </a:lvl4pPr>
            <a:lvl5pPr marL="2463800" indent="-635000" defTabSz="584200">
              <a:spcBef>
                <a:spcPts val="4200"/>
              </a:spcBef>
              <a:buChar char="•"/>
              <a:defRPr sz="5000">
                <a:solidFill>
                  <a:srgbClr val="747474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8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/>
          <a:lstStyle>
            <a:lvl1pPr defTabSz="584200"/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image" Target="NUL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"/>
          <p:cNvSpPr/>
          <p:nvPr/>
        </p:nvSpPr>
        <p:spPr>
          <a:xfrm>
            <a:off x="1066800" y="2768600"/>
            <a:ext cx="22252698" cy="182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eltext"/>
          <p:cNvSpPr txBox="1">
            <a:spLocks noGrp="1"/>
          </p:cNvSpPr>
          <p:nvPr>
            <p:ph type="title"/>
          </p:nvPr>
        </p:nvSpPr>
        <p:spPr>
          <a:xfrm>
            <a:off x="1066800" y="469900"/>
            <a:ext cx="22237700" cy="196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rPr dirty="0" err="1"/>
              <a:t>Titeltext</a:t>
            </a:r>
            <a:endParaRPr dirty="0"/>
          </a:p>
        </p:txBody>
      </p:sp>
      <p:sp>
        <p:nvSpPr>
          <p:cNvPr id="4" name="Textebene 1…"/>
          <p:cNvSpPr txBox="1">
            <a:spLocks noGrp="1"/>
          </p:cNvSpPr>
          <p:nvPr>
            <p:ph type="body" idx="1"/>
          </p:nvPr>
        </p:nvSpPr>
        <p:spPr>
          <a:xfrm>
            <a:off x="1066800" y="3124200"/>
            <a:ext cx="22237700" cy="937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buBlip>
                <a:blip r:embed="rId21"/>
              </a:buBlip>
            </a:lvl1pPr>
            <a:lvl2pPr>
              <a:buBlip>
                <a:blip r:embed="rId21"/>
              </a:buBlip>
            </a:lvl2pPr>
            <a:lvl3pPr>
              <a:buBlip>
                <a:blip r:embed="rId21"/>
              </a:buBlip>
            </a:lvl3pPr>
            <a:lvl4pPr>
              <a:buBlip>
                <a:blip r:embed="rId21"/>
              </a:buBlip>
            </a:lvl4pPr>
            <a:lvl5pPr>
              <a:buBlip>
                <a:blip r:embed="rId21"/>
              </a:buBlip>
            </a:lvl5pPr>
          </a:lstStyle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  <p:sp>
        <p:nvSpPr>
          <p:cNvPr id="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23216221" y="129921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 defTabSz="825500"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25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228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457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685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9144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11430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13716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16002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182880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761999" marR="0" indent="-761999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0000"/>
        <a:buFont typeface="Helvetica Neue"/>
        <a:buBlip>
          <a:blip r:embed="rId21"/>
        </a:buBlip>
        <a:tabLst/>
        <a:defRPr sz="5800" b="0" i="0" u="none" strike="noStrike" cap="none" spc="0" baseline="0">
          <a:solidFill>
            <a:srgbClr val="515151"/>
          </a:solidFill>
          <a:uFillTx/>
          <a:latin typeface="+mn-lt"/>
          <a:ea typeface="+mn-ea"/>
          <a:cs typeface="+mn-cs"/>
          <a:sym typeface="Helvetica Neue Light"/>
        </a:defRPr>
      </a:lvl1pPr>
      <a:lvl2pPr marL="1371600" marR="0" indent="-7366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Blip>
          <a:blip r:embed="rId21"/>
        </a:buBlip>
        <a:tabLst/>
        <a:defRPr sz="5800" b="0" i="0" u="none" strike="noStrike" cap="none" spc="0" baseline="0">
          <a:solidFill>
            <a:srgbClr val="515151"/>
          </a:solidFill>
          <a:uFillTx/>
          <a:latin typeface="+mn-lt"/>
          <a:ea typeface="+mn-ea"/>
          <a:cs typeface="+mn-cs"/>
          <a:sym typeface="Helvetica Neue Light"/>
        </a:defRPr>
      </a:lvl2pPr>
      <a:lvl3pPr marL="2006600" marR="0" indent="-7366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Blip>
          <a:blip r:embed="rId21"/>
        </a:buBlip>
        <a:tabLst/>
        <a:defRPr sz="5800" b="0" i="0" u="none" strike="noStrike" cap="none" spc="0" baseline="0">
          <a:solidFill>
            <a:srgbClr val="515151"/>
          </a:solidFill>
          <a:uFillTx/>
          <a:latin typeface="+mn-lt"/>
          <a:ea typeface="+mn-ea"/>
          <a:cs typeface="+mn-cs"/>
          <a:sym typeface="Helvetica Neue Light"/>
        </a:defRPr>
      </a:lvl3pPr>
      <a:lvl4pPr marL="2641600" marR="0" indent="-7366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Blip>
          <a:blip r:embed="rId21"/>
        </a:buBlip>
        <a:tabLst/>
        <a:defRPr sz="5800" b="0" i="0" u="none" strike="noStrike" cap="none" spc="0" baseline="0">
          <a:solidFill>
            <a:srgbClr val="515151"/>
          </a:solidFill>
          <a:uFillTx/>
          <a:latin typeface="+mn-lt"/>
          <a:ea typeface="+mn-ea"/>
          <a:cs typeface="+mn-cs"/>
          <a:sym typeface="Helvetica Neue Light"/>
        </a:defRPr>
      </a:lvl4pPr>
      <a:lvl5pPr marL="3276600" marR="0" indent="-7366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Blip>
          <a:blip r:embed="rId21"/>
        </a:buBlip>
        <a:tabLst/>
        <a:defRPr sz="5800" b="0" i="0" u="none" strike="noStrike" cap="none" spc="0" baseline="0">
          <a:solidFill>
            <a:srgbClr val="515151"/>
          </a:solidFill>
          <a:uFillTx/>
          <a:latin typeface="+mn-lt"/>
          <a:ea typeface="+mn-ea"/>
          <a:cs typeface="+mn-cs"/>
          <a:sym typeface="Helvetica Neue Light"/>
        </a:defRPr>
      </a:lvl5pPr>
      <a:lvl6pPr marL="3911600" marR="0" indent="-7366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800" b="0" i="0" u="none" strike="noStrike" cap="none" spc="0" baseline="0">
          <a:solidFill>
            <a:srgbClr val="515151"/>
          </a:solidFill>
          <a:uFillTx/>
          <a:latin typeface="+mn-lt"/>
          <a:ea typeface="+mn-ea"/>
          <a:cs typeface="+mn-cs"/>
          <a:sym typeface="Helvetica Neue Light"/>
        </a:defRPr>
      </a:lvl6pPr>
      <a:lvl7pPr marL="4546600" marR="0" indent="-7366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800" b="0" i="0" u="none" strike="noStrike" cap="none" spc="0" baseline="0">
          <a:solidFill>
            <a:srgbClr val="515151"/>
          </a:solidFill>
          <a:uFillTx/>
          <a:latin typeface="+mn-lt"/>
          <a:ea typeface="+mn-ea"/>
          <a:cs typeface="+mn-cs"/>
          <a:sym typeface="Helvetica Neue Light"/>
        </a:defRPr>
      </a:lvl7pPr>
      <a:lvl8pPr marL="5181600" marR="0" indent="-7366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800" b="0" i="0" u="none" strike="noStrike" cap="none" spc="0" baseline="0">
          <a:solidFill>
            <a:srgbClr val="515151"/>
          </a:solidFill>
          <a:uFillTx/>
          <a:latin typeface="+mn-lt"/>
          <a:ea typeface="+mn-ea"/>
          <a:cs typeface="+mn-cs"/>
          <a:sym typeface="Helvetica Neue Light"/>
        </a:defRPr>
      </a:lvl8pPr>
      <a:lvl9pPr marL="5816600" marR="0" indent="-7366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 typeface="Helvetica Neue"/>
        <a:buChar char="•"/>
        <a:tabLst/>
        <a:defRPr sz="5800" b="0" i="0" u="none" strike="noStrike" cap="none" spc="0" baseline="0">
          <a:solidFill>
            <a:srgbClr val="515151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58366" y="625078"/>
            <a:ext cx="22977299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93564" y="3661171"/>
            <a:ext cx="22906905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>
              <a:buBlip>
                <a:blip r:embed="rId30"/>
              </a:buBlip>
            </a:lvl1pPr>
            <a:lvl2pPr marL="1061861" indent="-617361">
              <a:buBlip>
                <a:blip r:embed="rId30"/>
              </a:buBlip>
              <a:defRPr sz="4000"/>
            </a:lvl2pPr>
            <a:lvl3pPr>
              <a:buBlip>
                <a:blip r:embed="rId30"/>
              </a:buBlip>
              <a:defRPr sz="3000"/>
            </a:lvl3pPr>
            <a:lvl4pPr>
              <a:buBlip>
                <a:blip r:embed="rId30"/>
              </a:buBlip>
              <a:defRPr sz="2000"/>
            </a:lvl4pPr>
            <a:lvl5pPr>
              <a:buBlip>
                <a:blip r:embed="rId30"/>
              </a:buBlip>
              <a:defRPr sz="20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168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5" r:id="rId28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1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685800" marR="0" indent="-6858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0000"/>
        <a:buFontTx/>
        <a:buBlip>
          <a:blip r:embed="rId30"/>
        </a:buBlip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Blip>
          <a:blip r:embed="rId30"/>
        </a:buBlip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Blip>
          <a:blip r:embed="rId30"/>
        </a:buBlip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Blip>
          <a:blip r:embed="rId30"/>
        </a:buBlip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Blip>
          <a:blip r:embed="rId30"/>
        </a:buBlip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iokon.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cell.2020.586479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doi.org/10.1038/nrg3185" TargetMode="External"/><Relationship Id="rId5" Type="http://schemas.openxmlformats.org/officeDocument/2006/relationships/hyperlink" Target="https://doi.org/10.1016/j.cell.2014.02.012" TargetMode="External"/><Relationship Id="rId4" Type="http://schemas.openxmlformats.org/officeDocument/2006/relationships/hyperlink" Target="https://doi.org/10.3389/fgene.2020.57834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4" Type="http://schemas.openxmlformats.org/officeDocument/2006/relationships/hyperlink" Target="https://chat.lionproject.net/hallmark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Quelle: www.biokon.de"/>
          <p:cNvSpPr txBox="1"/>
          <p:nvPr/>
        </p:nvSpPr>
        <p:spPr>
          <a:xfrm>
            <a:off x="21654311" y="12943261"/>
            <a:ext cx="2462213" cy="421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1800"/>
            </a:pPr>
            <a:r>
              <a:rPr dirty="0">
                <a:solidFill>
                  <a:schemeClr val="bg1"/>
                </a:solidFill>
              </a:rPr>
              <a:t>Quelle: </a:t>
            </a:r>
            <a:r>
              <a:rPr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www.biokon.de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3F65F3-AE33-F941-894D-EAC1345B7A6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-27708" y="11931678"/>
            <a:ext cx="24384000" cy="1784322"/>
          </a:xfrm>
          <a:solidFill>
            <a:schemeClr val="bg2">
              <a:lumMod val="20000"/>
              <a:lumOff val="8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Paper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Presentation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| 11th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of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February</a:t>
            </a:r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2021 										      						Christina Morgenstern</a:t>
            </a:r>
          </a:p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Research in Biotechnology BIOL 51200 														     </a:t>
            </a:r>
            <a:r>
              <a:rPr lang="de-D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christinamorgenstern@lewisu.edu</a:t>
            </a:r>
            <a:endParaRPr lang="de-DE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FA2C73FC-E404-7E4E-96BC-BC0DCD49D5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789"/>
          <a:stretch/>
        </p:blipFill>
        <p:spPr>
          <a:xfrm>
            <a:off x="5471974" y="1360781"/>
            <a:ext cx="13886873" cy="5241710"/>
          </a:xfrm>
          <a:prstGeom prst="rect">
            <a:avLst/>
          </a:prstGeom>
        </p:spPr>
      </p:pic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8AE327C-E939-CF48-8DCE-6A048DAD8F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69"/>
          <a:stretch/>
        </p:blipFill>
        <p:spPr>
          <a:xfrm>
            <a:off x="2786347" y="7017560"/>
            <a:ext cx="19258125" cy="423343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CCC9D4E-ECC9-EE47-BD26-5EC54BAB11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9" r="52640"/>
          <a:stretch/>
        </p:blipFill>
        <p:spPr>
          <a:xfrm>
            <a:off x="189356" y="83127"/>
            <a:ext cx="6377699" cy="144009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4F1C531-5AB4-9C46-8B8E-57E4DD14D8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51" t="12651"/>
          <a:stretch/>
        </p:blipFill>
        <p:spPr>
          <a:xfrm>
            <a:off x="15889415" y="10507056"/>
            <a:ext cx="6492009" cy="115900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FA9279-03D0-7343-95B6-85B2B3C37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02686"/>
            <a:ext cx="22237700" cy="1968500"/>
          </a:xfrm>
        </p:spPr>
        <p:txBody>
          <a:bodyPr/>
          <a:lstStyle/>
          <a:p>
            <a:r>
              <a:rPr lang="de-DE" dirty="0" err="1"/>
              <a:t>Algorithms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E9D599-1AB5-7E4F-83DC-A9AB3BCBB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3150" y="3333205"/>
            <a:ext cx="22237700" cy="93726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de-DE" dirty="0"/>
              <a:t>Network-</a:t>
            </a:r>
            <a:r>
              <a:rPr lang="de-DE" dirty="0" err="1"/>
              <a:t>based</a:t>
            </a:r>
            <a:endParaRPr lang="de-DE" dirty="0"/>
          </a:p>
          <a:p>
            <a:pPr>
              <a:buFont typeface="Courier New" panose="02070309020205020404" pitchFamily="49" charset="0"/>
              <a:buChar char="o"/>
            </a:pPr>
            <a:r>
              <a:rPr lang="de-DE" dirty="0" err="1"/>
              <a:t>Bayesian</a:t>
            </a:r>
            <a:endParaRPr lang="de-DE" dirty="0"/>
          </a:p>
          <a:p>
            <a:pPr>
              <a:buFont typeface="Courier New" panose="02070309020205020404" pitchFamily="49" charset="0"/>
              <a:buChar char="o"/>
            </a:pPr>
            <a:r>
              <a:rPr lang="de-DE" dirty="0"/>
              <a:t>Fusion-</a:t>
            </a:r>
            <a:r>
              <a:rPr lang="de-DE" dirty="0" err="1"/>
              <a:t>based</a:t>
            </a:r>
            <a:endParaRPr lang="de-DE" dirty="0"/>
          </a:p>
          <a:p>
            <a:pPr>
              <a:buFont typeface="Courier New" panose="02070309020205020404" pitchFamily="49" charset="0"/>
              <a:buChar char="o"/>
            </a:pPr>
            <a:r>
              <a:rPr lang="de-DE" dirty="0" err="1"/>
              <a:t>Similarity-based</a:t>
            </a:r>
            <a:endParaRPr lang="de-DE" dirty="0"/>
          </a:p>
          <a:p>
            <a:pPr>
              <a:buFont typeface="Courier New" panose="02070309020205020404" pitchFamily="49" charset="0"/>
              <a:buChar char="o"/>
            </a:pPr>
            <a:r>
              <a:rPr lang="de-DE" dirty="0" err="1"/>
              <a:t>Correlation-based</a:t>
            </a:r>
            <a:endParaRPr lang="de-DE" dirty="0"/>
          </a:p>
          <a:p>
            <a:pPr>
              <a:buFont typeface="Courier New" panose="02070309020205020404" pitchFamily="49" charset="0"/>
              <a:buChar char="o"/>
            </a:pPr>
            <a:r>
              <a:rPr lang="de-DE" dirty="0"/>
              <a:t>Multivariate </a:t>
            </a:r>
            <a:r>
              <a:rPr lang="de-DE" dirty="0" err="1"/>
              <a:t>analysis</a:t>
            </a:r>
            <a:endParaRPr lang="de-DE" dirty="0"/>
          </a:p>
        </p:txBody>
      </p: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1A02FAF8-A5BF-904A-9ED0-4056BB764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948" y="4911635"/>
            <a:ext cx="15348923" cy="50190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6C821DDC-3589-DE45-9098-1664E3A88102}"/>
              </a:ext>
            </a:extLst>
          </p:cNvPr>
          <p:cNvSpPr/>
          <p:nvPr/>
        </p:nvSpPr>
        <p:spPr>
          <a:xfrm>
            <a:off x="20591417" y="13115835"/>
            <a:ext cx="3329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000" dirty="0"/>
              <a:t>Das et al., 2020</a:t>
            </a:r>
          </a:p>
        </p:txBody>
      </p:sp>
    </p:spTree>
    <p:extLst>
      <p:ext uri="{BB962C8B-B14F-4D97-AF65-F5344CB8AC3E}">
        <p14:creationId xmlns:p14="http://schemas.microsoft.com/office/powerpoint/2010/main" val="393494246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BBFB1A-40A2-544C-A17D-B6EF7B4E1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0" y="792298"/>
            <a:ext cx="22237700" cy="1968500"/>
          </a:xfrm>
        </p:spPr>
        <p:txBody>
          <a:bodyPr/>
          <a:lstStyle/>
          <a:p>
            <a:r>
              <a:rPr lang="de-DE" dirty="0"/>
              <a:t>Research </a:t>
            </a:r>
            <a:r>
              <a:rPr lang="de-DE" dirty="0" err="1"/>
              <a:t>goal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96EA7E-45DC-2046-A20F-BA453D9CC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0845" y="5793741"/>
            <a:ext cx="18654123" cy="40157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Using a multi-omics integration study of transcriptomic and proteomic data, </a:t>
            </a:r>
            <a:r>
              <a:rPr lang="en-US" dirty="0" err="1"/>
              <a:t>Andrieux</a:t>
            </a:r>
            <a:r>
              <a:rPr lang="en-US" dirty="0"/>
              <a:t> et al. aimed at investigating the stability and correlation between mRNA and protein in different murine and human healthy and tumor tissues.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fik 4" descr="Volltreffer mit einfarbiger Füllung">
            <a:extLst>
              <a:ext uri="{FF2B5EF4-FFF2-40B4-BE49-F238E27FC236}">
                <a16:creationId xmlns:a16="http://schemas.microsoft.com/office/drawing/2014/main" id="{551B9197-5C57-9244-BCF5-F2C36F35F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8280" y="3382191"/>
            <a:ext cx="2532199" cy="253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394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E309330-B64F-544B-9769-665342273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97" y="4791345"/>
            <a:ext cx="22515203" cy="5708831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80EA7DA6-1B92-3C43-959D-E7BB0BB06587}"/>
              </a:ext>
            </a:extLst>
          </p:cNvPr>
          <p:cNvSpPr txBox="1">
            <a:spLocks/>
          </p:cNvSpPr>
          <p:nvPr/>
        </p:nvSpPr>
        <p:spPr>
          <a:xfrm>
            <a:off x="1073149" y="697235"/>
            <a:ext cx="22237700" cy="196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90000"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de-DE" dirty="0"/>
              <a:t>Multi-</a:t>
            </a:r>
            <a:r>
              <a:rPr lang="de-DE" dirty="0" err="1"/>
              <a:t>omics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– Phase A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73CA85A-B986-A54C-814E-0D58CC5E0C76}"/>
              </a:ext>
            </a:extLst>
          </p:cNvPr>
          <p:cNvSpPr/>
          <p:nvPr/>
        </p:nvSpPr>
        <p:spPr>
          <a:xfrm>
            <a:off x="20512453" y="12885775"/>
            <a:ext cx="3329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000" dirty="0" err="1"/>
              <a:t>Andrieux</a:t>
            </a:r>
            <a:r>
              <a:rPr lang="de-AT" sz="2000" dirty="0"/>
              <a:t> et al., 2020</a:t>
            </a:r>
          </a:p>
        </p:txBody>
      </p:sp>
      <p:graphicFrame>
        <p:nvGraphicFramePr>
          <p:cNvPr id="8" name="Tabelle 8">
            <a:extLst>
              <a:ext uri="{FF2B5EF4-FFF2-40B4-BE49-F238E27FC236}">
                <a16:creationId xmlns:a16="http://schemas.microsoft.com/office/drawing/2014/main" id="{88B0C834-F2B1-E042-89C1-1A1E6F5EA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402494"/>
              </p:ext>
            </p:extLst>
          </p:nvPr>
        </p:nvGraphicFramePr>
        <p:xfrm>
          <a:off x="3410857" y="11514175"/>
          <a:ext cx="16256001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18667">
                  <a:extLst>
                    <a:ext uri="{9D8B030D-6E8A-4147-A177-3AD203B41FA5}">
                      <a16:colId xmlns:a16="http://schemas.microsoft.com/office/drawing/2014/main" val="3750763986"/>
                    </a:ext>
                  </a:extLst>
                </a:gridCol>
                <a:gridCol w="5418667">
                  <a:extLst>
                    <a:ext uri="{9D8B030D-6E8A-4147-A177-3AD203B41FA5}">
                      <a16:colId xmlns:a16="http://schemas.microsoft.com/office/drawing/2014/main" val="1846534610"/>
                    </a:ext>
                  </a:extLst>
                </a:gridCol>
                <a:gridCol w="5418667">
                  <a:extLst>
                    <a:ext uri="{9D8B030D-6E8A-4147-A177-3AD203B41FA5}">
                      <a16:colId xmlns:a16="http://schemas.microsoft.com/office/drawing/2014/main" val="14894268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Stable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Unstable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356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mRNA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 10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8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95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Protein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 75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 50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221464"/>
                  </a:ext>
                </a:extLst>
              </a:tr>
            </a:tbl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058F6686-D7D3-F445-A06B-F0C67A1CDEA6}"/>
              </a:ext>
            </a:extLst>
          </p:cNvPr>
          <p:cNvSpPr txBox="1"/>
          <p:nvPr/>
        </p:nvSpPr>
        <p:spPr>
          <a:xfrm>
            <a:off x="3103419" y="10575471"/>
            <a:ext cx="12674722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Schwannhausser</a:t>
            </a: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et al., 2011</a:t>
            </a:r>
          </a:p>
        </p:txBody>
      </p:sp>
    </p:spTree>
    <p:extLst>
      <p:ext uri="{BB962C8B-B14F-4D97-AF65-F5344CB8AC3E}">
        <p14:creationId xmlns:p14="http://schemas.microsoft.com/office/powerpoint/2010/main" val="107776233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9B648C-4211-8F4B-AB6E-BC61E8CF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690" y="719764"/>
            <a:ext cx="22570620" cy="1968500"/>
          </a:xfrm>
        </p:spPr>
        <p:txBody>
          <a:bodyPr>
            <a:noAutofit/>
          </a:bodyPr>
          <a:lstStyle/>
          <a:p>
            <a:r>
              <a:rPr lang="en-US" sz="6400" dirty="0"/>
              <a:t>Datasets for analysis (mRNA and protein abundance data)</a:t>
            </a:r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6BCF16E6-63B2-CF45-9E2D-5DCB2FB4A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718509"/>
              </p:ext>
            </p:extLst>
          </p:nvPr>
        </p:nvGraphicFramePr>
        <p:xfrm>
          <a:off x="906690" y="3195724"/>
          <a:ext cx="22570620" cy="9800512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775218">
                  <a:extLst>
                    <a:ext uri="{9D8B030D-6E8A-4147-A177-3AD203B41FA5}">
                      <a16:colId xmlns:a16="http://schemas.microsoft.com/office/drawing/2014/main" val="4207714423"/>
                    </a:ext>
                  </a:extLst>
                </a:gridCol>
                <a:gridCol w="4006275">
                  <a:extLst>
                    <a:ext uri="{9D8B030D-6E8A-4147-A177-3AD203B41FA5}">
                      <a16:colId xmlns:a16="http://schemas.microsoft.com/office/drawing/2014/main" val="3905416839"/>
                    </a:ext>
                  </a:extLst>
                </a:gridCol>
                <a:gridCol w="4180114">
                  <a:extLst>
                    <a:ext uri="{9D8B030D-6E8A-4147-A177-3AD203B41FA5}">
                      <a16:colId xmlns:a16="http://schemas.microsoft.com/office/drawing/2014/main" val="1302648155"/>
                    </a:ext>
                  </a:extLst>
                </a:gridCol>
                <a:gridCol w="5085473">
                  <a:extLst>
                    <a:ext uri="{9D8B030D-6E8A-4147-A177-3AD203B41FA5}">
                      <a16:colId xmlns:a16="http://schemas.microsoft.com/office/drawing/2014/main" val="843540660"/>
                    </a:ext>
                  </a:extLst>
                </a:gridCol>
                <a:gridCol w="3405384">
                  <a:extLst>
                    <a:ext uri="{9D8B030D-6E8A-4147-A177-3AD203B41FA5}">
                      <a16:colId xmlns:a16="http://schemas.microsoft.com/office/drawing/2014/main" val="2974867388"/>
                    </a:ext>
                  </a:extLst>
                </a:gridCol>
                <a:gridCol w="4118156">
                  <a:extLst>
                    <a:ext uri="{9D8B030D-6E8A-4147-A177-3AD203B41FA5}">
                      <a16:colId xmlns:a16="http://schemas.microsoft.com/office/drawing/2014/main" val="3447546465"/>
                    </a:ext>
                  </a:extLst>
                </a:gridCol>
              </a:tblGrid>
              <a:tr h="1036642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Helvetica" pitchFamily="2" charset="0"/>
                        </a:rPr>
                        <a:t>Dataset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Helvetica" pitchFamily="2" charset="0"/>
                        </a:rPr>
                        <a:t>Dataset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Helvetica" pitchFamily="2" charset="0"/>
                        </a:rPr>
                        <a:t>Dataset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Helvetica" pitchFamily="2" charset="0"/>
                        </a:rPr>
                        <a:t>Cell 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Helvetica" pitchFamily="2" charset="0"/>
                        </a:rPr>
                        <a:t>Tumor and non-tumor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440215"/>
                  </a:ext>
                </a:extLst>
              </a:tr>
              <a:tr h="1664139"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b="1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Light"/>
                        </a:rPr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The Genotype Tissue Expression (</a:t>
                      </a:r>
                      <a:r>
                        <a:rPr lang="en-US" sz="2000" b="1" dirty="0" err="1"/>
                        <a:t>GTEx</a:t>
                      </a:r>
                      <a:r>
                        <a:rPr lang="en-US" sz="2000" b="1" dirty="0"/>
                        <a:t>)</a:t>
                      </a:r>
                    </a:p>
                    <a:p>
                      <a:endParaRPr lang="en-US" sz="2000" b="1" dirty="0"/>
                    </a:p>
                    <a:p>
                      <a:r>
                        <a:rPr lang="en-US" sz="2000" b="1" dirty="0"/>
                        <a:t>Human Proteome Map (HPM)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Wilhelm et al., 2014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Wang et al., 2019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Geiger et al., 2012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The Cancer Genome Atlas (TCGA)</a:t>
                      </a:r>
                    </a:p>
                    <a:p>
                      <a:endParaRPr lang="en-US" sz="2000" b="1" dirty="0"/>
                    </a:p>
                    <a:p>
                      <a:r>
                        <a:rPr lang="en-US" sz="2000" b="1" dirty="0"/>
                        <a:t>Clinical Proteomic Tumor Analysis Consortium (CPTAC)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6269845"/>
                  </a:ext>
                </a:extLst>
              </a:tr>
              <a:tr h="5268333">
                <a:tc>
                  <a:txBody>
                    <a:bodyPr/>
                    <a:lstStyle/>
                    <a:p>
                      <a:r>
                        <a:rPr lang="en-US" sz="2000" b="1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Light"/>
                        </a:rPr>
                        <a:t>Origin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14 human tissues </a:t>
                      </a:r>
                    </a:p>
                    <a:p>
                      <a:endParaRPr lang="en-US" sz="24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  <a:p>
                      <a:r>
                        <a:rPr lang="en-US" sz="2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(adrenal gland, bladder, colon, esophagus, frontal cortex, heart, kidney, liver, lung, ovary, pancreas, prostate, spinal cord, testis)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12 human tissues </a:t>
                      </a:r>
                    </a:p>
                    <a:p>
                      <a:endParaRPr lang="en-US" sz="2400" b="1" dirty="0"/>
                    </a:p>
                    <a:p>
                      <a:r>
                        <a:rPr lang="en-US" sz="2400" b="1" dirty="0"/>
                        <a:t>(uterus, kidney, testis, pancreas, stomach, prostate, ovary, thyroid gland, adrenal gland, salivary gland, spleen, esophagus)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29 human tissues </a:t>
                      </a:r>
                    </a:p>
                    <a:p>
                      <a:endParaRPr lang="en-US" sz="2400" b="1" dirty="0"/>
                    </a:p>
                    <a:p>
                      <a:r>
                        <a:rPr lang="en-US" sz="2400" b="1" dirty="0"/>
                        <a:t>(tonsil, liver, spleen, stomach, brain, lung, testis, duodenum, small intestine, urinary bladder, gall bladder, esophagus, heart, thyroid, endometrium, colon, fallopian tube, kidney, smooth muscle, prostate, appendix, pancreas, ovary, placenta, rectum, fat, lymph node, salivary gland, adrenal gland)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11 human </a:t>
                      </a:r>
                      <a:r>
                        <a:rPr lang="en-US" sz="2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cell lines</a:t>
                      </a: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uFillTx/>
                        <a:latin typeface="+mn-lt"/>
                        <a:ea typeface="+mn-ea"/>
                        <a:cs typeface="+mn-cs"/>
                        <a:sym typeface="Helvetica Light"/>
                      </a:endParaRPr>
                    </a:p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 (</a:t>
                      </a:r>
                      <a:r>
                        <a:rPr lang="de-AT" sz="2400" b="1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A549, GAMG, HELA, HEK293, HEPG2, JURKAT, K562, LNCAP, MCF7, RKO, U2OS)</a:t>
                      </a:r>
                    </a:p>
                    <a:p>
                      <a:endParaRPr 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58 tumor tissues</a:t>
                      </a:r>
                    </a:p>
                    <a:p>
                      <a:endParaRPr lang="en-US" sz="2400" b="1" dirty="0"/>
                    </a:p>
                    <a:p>
                      <a:r>
                        <a:rPr lang="en-US" sz="2400" b="1" dirty="0"/>
                        <a:t>41 donor-matched non-tumor colon tissues (mRNA) and 30 non-tumor colon tissues (protein)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122094"/>
                  </a:ext>
                </a:extLst>
              </a:tr>
              <a:tr h="1831398">
                <a:tc>
                  <a:txBody>
                    <a:bodyPr/>
                    <a:lstStyle/>
                    <a:p>
                      <a:pPr marL="0" marR="0" indent="0" algn="ctr" defTabSz="5842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b="1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  <a:sym typeface="Helvetica Light"/>
                        </a:rPr>
                        <a:t>Number of genes mapped to stability groups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 4,186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3,295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4,328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4,390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b="1" dirty="0"/>
                        <a:t>2,357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6724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79154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1CDC7A0-2CF2-9941-B3BD-9F3C87431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67" y="3045820"/>
            <a:ext cx="18731866" cy="10084688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CDF38247-DE60-994D-AFD2-FF6E0438790B}"/>
              </a:ext>
            </a:extLst>
          </p:cNvPr>
          <p:cNvSpPr txBox="1">
            <a:spLocks/>
          </p:cNvSpPr>
          <p:nvPr/>
        </p:nvSpPr>
        <p:spPr>
          <a:xfrm>
            <a:off x="1073149" y="697235"/>
            <a:ext cx="22237700" cy="196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90000"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de-DE" dirty="0"/>
              <a:t>Multi-</a:t>
            </a:r>
            <a:r>
              <a:rPr lang="de-DE" dirty="0" err="1"/>
              <a:t>omics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- Phase B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60A83CF-2BDF-1B41-A017-442E1499CBA8}"/>
              </a:ext>
            </a:extLst>
          </p:cNvPr>
          <p:cNvSpPr/>
          <p:nvPr/>
        </p:nvSpPr>
        <p:spPr>
          <a:xfrm>
            <a:off x="20767584" y="13130508"/>
            <a:ext cx="3329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000" dirty="0" err="1"/>
              <a:t>Andrieux</a:t>
            </a:r>
            <a:r>
              <a:rPr lang="de-AT" sz="2000" dirty="0"/>
              <a:t> et al., 2020</a:t>
            </a:r>
          </a:p>
        </p:txBody>
      </p:sp>
    </p:spTree>
    <p:extLst>
      <p:ext uri="{BB962C8B-B14F-4D97-AF65-F5344CB8AC3E}">
        <p14:creationId xmlns:p14="http://schemas.microsoft.com/office/powerpoint/2010/main" val="204372916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E469A90-6F88-3D47-959B-5B10A073CB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60" y="3546519"/>
            <a:ext cx="18470880" cy="9472246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6E1ADE51-7B57-734E-A6BC-A2612FD41F6A}"/>
              </a:ext>
            </a:extLst>
          </p:cNvPr>
          <p:cNvSpPr txBox="1">
            <a:spLocks/>
          </p:cNvSpPr>
          <p:nvPr/>
        </p:nvSpPr>
        <p:spPr>
          <a:xfrm>
            <a:off x="1073149" y="697235"/>
            <a:ext cx="22237700" cy="196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82500" lnSpcReduction="10000"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de-DE" dirty="0"/>
              <a:t>Multi-</a:t>
            </a:r>
            <a:r>
              <a:rPr lang="de-DE" dirty="0" err="1"/>
              <a:t>omics</a:t>
            </a:r>
            <a:r>
              <a:rPr lang="de-DE" dirty="0"/>
              <a:t> </a:t>
            </a:r>
            <a:r>
              <a:rPr lang="de-DE" dirty="0" err="1"/>
              <a:t>integration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- </a:t>
            </a:r>
            <a:r>
              <a:rPr lang="de-DE" dirty="0" err="1"/>
              <a:t>Phases</a:t>
            </a:r>
            <a:r>
              <a:rPr lang="de-DE" dirty="0"/>
              <a:t> C &amp; D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242C756-8693-0C4E-A690-DC357139E20A}"/>
              </a:ext>
            </a:extLst>
          </p:cNvPr>
          <p:cNvSpPr/>
          <p:nvPr/>
        </p:nvSpPr>
        <p:spPr>
          <a:xfrm>
            <a:off x="20559371" y="13018765"/>
            <a:ext cx="3329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000" dirty="0" err="1"/>
              <a:t>Andrieux</a:t>
            </a:r>
            <a:r>
              <a:rPr lang="de-AT" sz="2000" dirty="0"/>
              <a:t> et al., 2020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7E838B5-E884-154F-A64E-AFD1B1D25C52}"/>
              </a:ext>
            </a:extLst>
          </p:cNvPr>
          <p:cNvSpPr txBox="1"/>
          <p:nvPr/>
        </p:nvSpPr>
        <p:spPr>
          <a:xfrm>
            <a:off x="13663749" y="3265714"/>
            <a:ext cx="8516983" cy="975305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525043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BF6643-CCD4-D84D-BC2F-8AEC3DF33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902" y="669533"/>
            <a:ext cx="24958766" cy="1968500"/>
          </a:xfrm>
        </p:spPr>
        <p:txBody>
          <a:bodyPr>
            <a:normAutofit/>
          </a:bodyPr>
          <a:lstStyle/>
          <a:p>
            <a:r>
              <a:rPr lang="de-DE" sz="5500" dirty="0" err="1"/>
              <a:t>Conserved</a:t>
            </a:r>
            <a:r>
              <a:rPr lang="de-DE" sz="5500" dirty="0"/>
              <a:t> </a:t>
            </a:r>
            <a:r>
              <a:rPr lang="de-DE" sz="5500" dirty="0" err="1"/>
              <a:t>stability-dependent</a:t>
            </a:r>
            <a:r>
              <a:rPr lang="de-DE" sz="5500" dirty="0"/>
              <a:t> </a:t>
            </a:r>
            <a:r>
              <a:rPr lang="de-DE" sz="5500" dirty="0" err="1"/>
              <a:t>mRNA</a:t>
            </a:r>
            <a:r>
              <a:rPr lang="de-DE" sz="5500" dirty="0"/>
              <a:t>-</a:t>
            </a:r>
            <a:r>
              <a:rPr lang="de-DE" sz="5500" dirty="0" err="1"/>
              <a:t>to</a:t>
            </a:r>
            <a:r>
              <a:rPr lang="de-DE" sz="5500" dirty="0"/>
              <a:t>-protein </a:t>
            </a:r>
            <a:r>
              <a:rPr lang="de-DE" sz="5500" dirty="0" err="1"/>
              <a:t>correlation</a:t>
            </a:r>
            <a:r>
              <a:rPr lang="de-DE" sz="5500" dirty="0"/>
              <a:t> </a:t>
            </a:r>
            <a:r>
              <a:rPr lang="de-DE" sz="5500" dirty="0" err="1"/>
              <a:t>pattern</a:t>
            </a:r>
            <a:endParaRPr lang="de-DE" sz="550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95D0D882-BA19-DC44-B469-D21051BF8E51}"/>
              </a:ext>
            </a:extLst>
          </p:cNvPr>
          <p:cNvSpPr/>
          <p:nvPr/>
        </p:nvSpPr>
        <p:spPr>
          <a:xfrm>
            <a:off x="221615" y="13006736"/>
            <a:ext cx="3329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000" dirty="0" err="1"/>
              <a:t>Andrieux</a:t>
            </a:r>
            <a:r>
              <a:rPr lang="de-AT" sz="2000" dirty="0"/>
              <a:t> et al., 2020</a:t>
            </a:r>
          </a:p>
        </p:txBody>
      </p:sp>
      <p:pic>
        <p:nvPicPr>
          <p:cNvPr id="6" name="Grafik 5" descr="Ein Bild, das Text, Screenshot, Quittung enthält.&#10;&#10;Automatisch generierte Beschreibung">
            <a:extLst>
              <a:ext uri="{FF2B5EF4-FFF2-40B4-BE49-F238E27FC236}">
                <a16:creationId xmlns:a16="http://schemas.microsoft.com/office/drawing/2014/main" id="{11DEC0B1-CAF7-814B-9F9F-20EF75173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70" y="3517900"/>
            <a:ext cx="15087261" cy="917985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1553D2E-8E3C-7942-8712-0D5D523FA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9098" y="3040308"/>
            <a:ext cx="5622110" cy="1067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26247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094371AA-A64E-494B-8B8E-6494ED4176A9}"/>
              </a:ext>
            </a:extLst>
          </p:cNvPr>
          <p:cNvSpPr/>
          <p:nvPr/>
        </p:nvSpPr>
        <p:spPr>
          <a:xfrm>
            <a:off x="10256339" y="13046045"/>
            <a:ext cx="3329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000" dirty="0" err="1"/>
              <a:t>Andrieux</a:t>
            </a:r>
            <a:r>
              <a:rPr lang="de-AT" sz="2000" dirty="0"/>
              <a:t> et al., 2020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535FA09-8533-6F41-92C6-1E8E8A1397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81"/>
          <a:stretch/>
        </p:blipFill>
        <p:spPr>
          <a:xfrm>
            <a:off x="13585372" y="0"/>
            <a:ext cx="10263844" cy="13607479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DD236177-7766-1B49-AF1B-9B03BA716A3B}"/>
              </a:ext>
            </a:extLst>
          </p:cNvPr>
          <p:cNvSpPr txBox="1">
            <a:spLocks/>
          </p:cNvSpPr>
          <p:nvPr/>
        </p:nvSpPr>
        <p:spPr>
          <a:xfrm>
            <a:off x="653143" y="1244298"/>
            <a:ext cx="12932229" cy="56137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de-DE" sz="5500" dirty="0" err="1"/>
              <a:t>Conserved</a:t>
            </a:r>
            <a:r>
              <a:rPr lang="de-DE" sz="5500" dirty="0"/>
              <a:t> </a:t>
            </a:r>
            <a:r>
              <a:rPr lang="de-DE" sz="5500" dirty="0" err="1"/>
              <a:t>hierarchical</a:t>
            </a:r>
            <a:r>
              <a:rPr lang="de-DE" sz="5500" dirty="0"/>
              <a:t> </a:t>
            </a:r>
            <a:r>
              <a:rPr lang="de-DE" sz="5500" dirty="0" err="1"/>
              <a:t>pattern</a:t>
            </a:r>
            <a:r>
              <a:rPr lang="de-DE" sz="5500" dirty="0"/>
              <a:t> </a:t>
            </a:r>
            <a:r>
              <a:rPr lang="de-DE" sz="5500" dirty="0" err="1"/>
              <a:t>of</a:t>
            </a:r>
            <a:r>
              <a:rPr lang="de-DE" sz="5500" dirty="0"/>
              <a:t> </a:t>
            </a:r>
            <a:r>
              <a:rPr lang="de-DE" sz="5500" dirty="0" err="1"/>
              <a:t>stability-dependent</a:t>
            </a:r>
            <a:r>
              <a:rPr lang="de-DE" sz="5500" dirty="0"/>
              <a:t> </a:t>
            </a:r>
          </a:p>
          <a:p>
            <a:pPr hangingPunct="1"/>
            <a:r>
              <a:rPr lang="de-DE" sz="5500" dirty="0" err="1"/>
              <a:t>mRNA</a:t>
            </a:r>
            <a:r>
              <a:rPr lang="de-DE" sz="5500" dirty="0"/>
              <a:t>-</a:t>
            </a:r>
            <a:r>
              <a:rPr lang="de-DE" sz="5500" dirty="0" err="1"/>
              <a:t>to</a:t>
            </a:r>
            <a:r>
              <a:rPr lang="de-DE" sz="5500" dirty="0"/>
              <a:t>-protein </a:t>
            </a:r>
            <a:r>
              <a:rPr lang="de-DE" sz="5500" dirty="0" err="1"/>
              <a:t>correlation</a:t>
            </a:r>
            <a:endParaRPr lang="de-DE" sz="5500" dirty="0"/>
          </a:p>
          <a:p>
            <a:pPr hangingPunct="1"/>
            <a:r>
              <a:rPr lang="de-DE" sz="5500" dirty="0" err="1"/>
              <a:t>across</a:t>
            </a:r>
            <a:r>
              <a:rPr lang="de-DE" sz="5500" dirty="0"/>
              <a:t> </a:t>
            </a:r>
            <a:r>
              <a:rPr lang="de-DE" sz="5500" dirty="0" err="1"/>
              <a:t>tissues</a:t>
            </a:r>
            <a:r>
              <a:rPr lang="de-DE" sz="5500" dirty="0"/>
              <a:t> </a:t>
            </a:r>
            <a:r>
              <a:rPr lang="de-DE" sz="5500" dirty="0" err="1"/>
              <a:t>and</a:t>
            </a:r>
            <a:r>
              <a:rPr lang="de-DE" sz="5500" dirty="0"/>
              <a:t> </a:t>
            </a:r>
            <a:r>
              <a:rPr lang="de-DE" sz="5500" dirty="0" err="1"/>
              <a:t>datasets</a:t>
            </a:r>
            <a:endParaRPr lang="de-DE" sz="5500" dirty="0"/>
          </a:p>
        </p:txBody>
      </p:sp>
    </p:spTree>
    <p:extLst>
      <p:ext uri="{BB962C8B-B14F-4D97-AF65-F5344CB8AC3E}">
        <p14:creationId xmlns:p14="http://schemas.microsoft.com/office/powerpoint/2010/main" val="303994455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7173B9-0A5B-D840-AA33-B45FAF452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0" y="643707"/>
            <a:ext cx="22237700" cy="1968500"/>
          </a:xfrm>
        </p:spPr>
        <p:txBody>
          <a:bodyPr>
            <a:noAutofit/>
          </a:bodyPr>
          <a:lstStyle/>
          <a:p>
            <a:r>
              <a:rPr lang="de-DE" sz="7000" dirty="0" err="1"/>
              <a:t>Consistent</a:t>
            </a:r>
            <a:r>
              <a:rPr lang="de-DE" sz="7000" dirty="0"/>
              <a:t> </a:t>
            </a:r>
            <a:r>
              <a:rPr lang="de-DE" sz="7000" dirty="0" err="1"/>
              <a:t>stability-dependent</a:t>
            </a:r>
            <a:r>
              <a:rPr lang="de-DE" sz="7000" dirty="0"/>
              <a:t> </a:t>
            </a:r>
            <a:r>
              <a:rPr lang="de-DE" sz="7000" dirty="0" err="1"/>
              <a:t>mRNA</a:t>
            </a:r>
            <a:r>
              <a:rPr lang="de-DE" sz="7000" dirty="0"/>
              <a:t>-</a:t>
            </a:r>
            <a:r>
              <a:rPr lang="de-DE" sz="7000" dirty="0" err="1"/>
              <a:t>to</a:t>
            </a:r>
            <a:r>
              <a:rPr lang="de-DE" sz="7000" dirty="0"/>
              <a:t>-protein </a:t>
            </a:r>
            <a:r>
              <a:rPr lang="de-DE" sz="7000" dirty="0" err="1"/>
              <a:t>correlation</a:t>
            </a:r>
            <a:r>
              <a:rPr lang="de-DE" sz="7000" dirty="0"/>
              <a:t> </a:t>
            </a:r>
            <a:r>
              <a:rPr lang="de-DE" sz="7000" dirty="0" err="1"/>
              <a:t>pattern</a:t>
            </a:r>
            <a:r>
              <a:rPr lang="de-DE" sz="7000" dirty="0"/>
              <a:t> in human </a:t>
            </a:r>
            <a:r>
              <a:rPr lang="de-DE" sz="7000" dirty="0" err="1"/>
              <a:t>cell</a:t>
            </a:r>
            <a:r>
              <a:rPr lang="de-DE" sz="7000" dirty="0"/>
              <a:t> </a:t>
            </a:r>
            <a:r>
              <a:rPr lang="de-DE" sz="7000" dirty="0" err="1"/>
              <a:t>lines</a:t>
            </a:r>
            <a:endParaRPr lang="de-DE" sz="70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848615A-59C0-7244-812E-4F2BC5A23723}"/>
              </a:ext>
            </a:extLst>
          </p:cNvPr>
          <p:cNvSpPr/>
          <p:nvPr/>
        </p:nvSpPr>
        <p:spPr>
          <a:xfrm>
            <a:off x="20428742" y="12845990"/>
            <a:ext cx="3329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000" dirty="0" err="1"/>
              <a:t>Andrieux</a:t>
            </a:r>
            <a:r>
              <a:rPr lang="de-AT" sz="2000" dirty="0"/>
              <a:t> et al., 2020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786226-6A2A-A043-BBD4-138867D02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09" y="3455554"/>
            <a:ext cx="17142691" cy="979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2766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D531A-6D24-DF4C-A1E5-B112A617A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0" y="691614"/>
            <a:ext cx="22237700" cy="1968500"/>
          </a:xfrm>
        </p:spPr>
        <p:txBody>
          <a:bodyPr>
            <a:normAutofit/>
          </a:bodyPr>
          <a:lstStyle/>
          <a:p>
            <a:r>
              <a:rPr lang="en-US" sz="6000" dirty="0"/>
              <a:t>Conserved stability group specific </a:t>
            </a:r>
            <a:br>
              <a:rPr lang="en-US" sz="6000" dirty="0"/>
            </a:br>
            <a:r>
              <a:rPr lang="en-US" sz="6000" dirty="0"/>
              <a:t>mRNA-to-protein correlation in tissue-paired-cell lines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B14395E-8690-7F4D-AA50-9C135E8EF68E}"/>
              </a:ext>
            </a:extLst>
          </p:cNvPr>
          <p:cNvSpPr/>
          <p:nvPr/>
        </p:nvSpPr>
        <p:spPr>
          <a:xfrm>
            <a:off x="20428742" y="12845990"/>
            <a:ext cx="3329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000" dirty="0" err="1"/>
              <a:t>Andrieux</a:t>
            </a:r>
            <a:r>
              <a:rPr lang="de-AT" sz="2000" dirty="0"/>
              <a:t> et al., 2020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5D736AA-3B01-E847-BEBE-C77DB6693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0541"/>
            <a:ext cx="13151708" cy="53149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797C9CC-1899-4549-B645-F7738EBAF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1708" y="3662942"/>
            <a:ext cx="10983488" cy="836678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09452CB-F281-5D43-B94D-CC749C0362B8}"/>
              </a:ext>
            </a:extLst>
          </p:cNvPr>
          <p:cNvSpPr txBox="1"/>
          <p:nvPr/>
        </p:nvSpPr>
        <p:spPr>
          <a:xfrm>
            <a:off x="13383491" y="3380509"/>
            <a:ext cx="10751705" cy="864921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7273239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BBFB1A-40A2-544C-A17D-B6EF7B4E1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0" y="792298"/>
            <a:ext cx="22237700" cy="1968500"/>
          </a:xfrm>
        </p:spPr>
        <p:txBody>
          <a:bodyPr/>
          <a:lstStyle/>
          <a:p>
            <a:r>
              <a:rPr lang="de-DE" dirty="0"/>
              <a:t>Research </a:t>
            </a:r>
            <a:r>
              <a:rPr lang="de-DE" dirty="0" err="1"/>
              <a:t>goal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96EA7E-45DC-2046-A20F-BA453D9CC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0845" y="5793741"/>
            <a:ext cx="18654123" cy="40157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Using a multi-omics integration study of transcriptomic and proteomic data, </a:t>
            </a:r>
            <a:r>
              <a:rPr lang="en-US" dirty="0" err="1"/>
              <a:t>Andrieux</a:t>
            </a:r>
            <a:r>
              <a:rPr lang="en-US" dirty="0"/>
              <a:t> et al. aimed at investigating the stability and correlation between mRNA and protein in different murine and human healthy and tumor tissues.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fik 4" descr="Volltreffer mit einfarbiger Füllung">
            <a:extLst>
              <a:ext uri="{FF2B5EF4-FFF2-40B4-BE49-F238E27FC236}">
                <a16:creationId xmlns:a16="http://schemas.microsoft.com/office/drawing/2014/main" id="{551B9197-5C57-9244-BCF5-F2C36F35F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8280" y="3382191"/>
            <a:ext cx="2532199" cy="253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5870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F87B13-83CA-3546-9685-E0CF7A085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10386"/>
            <a:ext cx="14268994" cy="1968500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Conserved stability-dependent mRNA-protein correlation pattern across patients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E5BE0E-E6EA-A34D-A671-484B11CC2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3448594"/>
            <a:ext cx="17456331" cy="9048206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The Cancer Genome Atlas Colon Adenocarcinoma (TCGA-COAD)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06A4EE-6439-674D-9ABB-27FE9EA2E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251" y="553630"/>
            <a:ext cx="4529545" cy="1309705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2E530815-E65D-EF4A-8723-E219116145F2}"/>
              </a:ext>
            </a:extLst>
          </p:cNvPr>
          <p:cNvSpPr/>
          <p:nvPr/>
        </p:nvSpPr>
        <p:spPr>
          <a:xfrm>
            <a:off x="15335794" y="13066453"/>
            <a:ext cx="3329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000" dirty="0" err="1"/>
              <a:t>Andrieux</a:t>
            </a:r>
            <a:r>
              <a:rPr lang="de-AT" sz="2000" dirty="0"/>
              <a:t> et al., 2020</a:t>
            </a:r>
          </a:p>
        </p:txBody>
      </p:sp>
    </p:spTree>
    <p:extLst>
      <p:ext uri="{BB962C8B-B14F-4D97-AF65-F5344CB8AC3E}">
        <p14:creationId xmlns:p14="http://schemas.microsoft.com/office/powerpoint/2010/main" val="282764058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A42C4-E4C8-454A-9B5E-3BB5F4EA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56018"/>
            <a:ext cx="22237700" cy="1968500"/>
          </a:xfrm>
        </p:spPr>
        <p:txBody>
          <a:bodyPr>
            <a:noAutofit/>
          </a:bodyPr>
          <a:lstStyle/>
          <a:p>
            <a:r>
              <a:rPr lang="de-DE" sz="7000" dirty="0" err="1"/>
              <a:t>Altered</a:t>
            </a:r>
            <a:r>
              <a:rPr lang="de-DE" sz="7000" dirty="0"/>
              <a:t> </a:t>
            </a:r>
            <a:r>
              <a:rPr lang="de-DE" sz="7000" dirty="0" err="1"/>
              <a:t>stability-dependent</a:t>
            </a:r>
            <a:r>
              <a:rPr lang="de-DE" sz="7000" dirty="0"/>
              <a:t> </a:t>
            </a:r>
            <a:br>
              <a:rPr lang="de-DE" sz="7000" dirty="0"/>
            </a:br>
            <a:r>
              <a:rPr lang="de-DE" sz="7000" dirty="0" err="1"/>
              <a:t>mRNA</a:t>
            </a:r>
            <a:r>
              <a:rPr lang="de-DE" sz="7000" dirty="0"/>
              <a:t>-</a:t>
            </a:r>
            <a:r>
              <a:rPr lang="de-DE" sz="7000" dirty="0" err="1"/>
              <a:t>to</a:t>
            </a:r>
            <a:r>
              <a:rPr lang="de-DE" sz="7000" dirty="0"/>
              <a:t>-protein </a:t>
            </a:r>
            <a:r>
              <a:rPr lang="de-DE" sz="7000" dirty="0" err="1"/>
              <a:t>correlation</a:t>
            </a:r>
            <a:r>
              <a:rPr lang="de-DE" sz="7000" dirty="0"/>
              <a:t> </a:t>
            </a:r>
            <a:r>
              <a:rPr lang="de-DE" sz="7000" dirty="0" err="1"/>
              <a:t>pattern</a:t>
            </a:r>
            <a:r>
              <a:rPr lang="de-DE" sz="7000" dirty="0"/>
              <a:t> in </a:t>
            </a:r>
            <a:r>
              <a:rPr lang="de-DE" sz="7000" dirty="0" err="1"/>
              <a:t>tumors</a:t>
            </a:r>
            <a:endParaRPr lang="de-DE" sz="70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C011F64-8B4A-7440-B132-CD10EB689550}"/>
              </a:ext>
            </a:extLst>
          </p:cNvPr>
          <p:cNvSpPr/>
          <p:nvPr/>
        </p:nvSpPr>
        <p:spPr>
          <a:xfrm>
            <a:off x="20428742" y="12845990"/>
            <a:ext cx="3329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000" dirty="0" err="1"/>
              <a:t>Andrieux</a:t>
            </a:r>
            <a:r>
              <a:rPr lang="de-AT" sz="2000" dirty="0"/>
              <a:t> et al., 2020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9796E32-56F8-1F45-B39C-88F7214A7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86" y="3055030"/>
            <a:ext cx="14040428" cy="1066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887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63DC5A-2111-FD40-9678-E56C5EFF4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265" y="705032"/>
            <a:ext cx="23783470" cy="1968500"/>
          </a:xfrm>
        </p:spPr>
        <p:txBody>
          <a:bodyPr>
            <a:normAutofit fontScale="90000"/>
          </a:bodyPr>
          <a:lstStyle/>
          <a:p>
            <a:r>
              <a:rPr lang="en-US" sz="6500" dirty="0"/>
              <a:t>Identification of genes driving mRNA-protein correlation deviation</a:t>
            </a:r>
          </a:p>
        </p:txBody>
      </p:sp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F3E53EAF-F23C-6849-A6C2-119ED6438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425421"/>
              </p:ext>
            </p:extLst>
          </p:nvPr>
        </p:nvGraphicFramePr>
        <p:xfrm>
          <a:off x="940551" y="6312548"/>
          <a:ext cx="7981776" cy="3657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60592">
                  <a:extLst>
                    <a:ext uri="{9D8B030D-6E8A-4147-A177-3AD203B41FA5}">
                      <a16:colId xmlns:a16="http://schemas.microsoft.com/office/drawing/2014/main" val="3134560655"/>
                    </a:ext>
                  </a:extLst>
                </a:gridCol>
                <a:gridCol w="2660592">
                  <a:extLst>
                    <a:ext uri="{9D8B030D-6E8A-4147-A177-3AD203B41FA5}">
                      <a16:colId xmlns:a16="http://schemas.microsoft.com/office/drawing/2014/main" val="3124647131"/>
                    </a:ext>
                  </a:extLst>
                </a:gridCol>
                <a:gridCol w="2660592">
                  <a:extLst>
                    <a:ext uri="{9D8B030D-6E8A-4147-A177-3AD203B41FA5}">
                      <a16:colId xmlns:a16="http://schemas.microsoft.com/office/drawing/2014/main" val="1123261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Helvetica" pitchFamily="2" charset="0"/>
                        </a:rPr>
                        <a:t>Stability</a:t>
                      </a:r>
                    </a:p>
                    <a:p>
                      <a:r>
                        <a:rPr lang="en-US" b="1" i="0" dirty="0">
                          <a:latin typeface="Helvetica" pitchFamily="2" charset="0"/>
                        </a:rPr>
                        <a:t>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Helvetica" pitchFamily="2" charset="0"/>
                        </a:rPr>
                        <a:t>Correlation-enhancing genes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Helvetica" pitchFamily="2" charset="0"/>
                        </a:rPr>
                        <a:t>Correlation-repressing genes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8367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rS-pS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PKM</a:t>
                      </a:r>
                      <a:r>
                        <a:rPr lang="en-US" dirty="0"/>
                        <a:t> (pyruvate kinase)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u="none" dirty="0"/>
                        <a:t>Cox5B </a:t>
                      </a:r>
                      <a:r>
                        <a:rPr lang="en-US" dirty="0"/>
                        <a:t>(cytochrome c oxidase subunit 5B)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193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0" dirty="0" err="1"/>
                        <a:t>rS-pU</a:t>
                      </a:r>
                      <a:endParaRPr 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STAT3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0773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0" dirty="0" err="1"/>
                        <a:t>rU-pU</a:t>
                      </a:r>
                      <a:endParaRPr lang="en-US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RELA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001302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83D9B9D1-0C08-B74A-AA9A-94C41EA9C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028" y="2836542"/>
            <a:ext cx="12359812" cy="1060961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1E25D93E-7533-6340-91D5-D12DA94C925C}"/>
              </a:ext>
            </a:extLst>
          </p:cNvPr>
          <p:cNvSpPr/>
          <p:nvPr/>
        </p:nvSpPr>
        <p:spPr>
          <a:xfrm>
            <a:off x="21003078" y="13046045"/>
            <a:ext cx="3329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000" dirty="0" err="1"/>
              <a:t>Andrieux</a:t>
            </a:r>
            <a:r>
              <a:rPr lang="de-AT" sz="2000" dirty="0"/>
              <a:t> et al., 2020</a:t>
            </a:r>
          </a:p>
        </p:txBody>
      </p:sp>
    </p:spTree>
    <p:extLst>
      <p:ext uri="{BB962C8B-B14F-4D97-AF65-F5344CB8AC3E}">
        <p14:creationId xmlns:p14="http://schemas.microsoft.com/office/powerpoint/2010/main" val="154642081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1E2D00-D3DF-6A4A-AB56-0324FA9EF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675" y="678906"/>
            <a:ext cx="11551920" cy="1968500"/>
          </a:xfrm>
        </p:spPr>
        <p:txBody>
          <a:bodyPr>
            <a:noAutofit/>
          </a:bodyPr>
          <a:lstStyle/>
          <a:p>
            <a:r>
              <a:rPr lang="de-DE" sz="7000" dirty="0" err="1"/>
              <a:t>Correlation-enhancing</a:t>
            </a:r>
            <a:r>
              <a:rPr lang="de-DE" sz="7000" dirty="0"/>
              <a:t> </a:t>
            </a:r>
            <a:br>
              <a:rPr lang="de-DE" sz="7000" dirty="0"/>
            </a:br>
            <a:r>
              <a:rPr lang="de-DE" sz="7000" dirty="0" err="1"/>
              <a:t>and</a:t>
            </a:r>
            <a:r>
              <a:rPr lang="de-DE" sz="7000" dirty="0"/>
              <a:t> –</a:t>
            </a:r>
            <a:r>
              <a:rPr lang="de-DE" sz="7000" dirty="0" err="1"/>
              <a:t>repressing</a:t>
            </a:r>
            <a:r>
              <a:rPr lang="de-DE" sz="7000" dirty="0"/>
              <a:t> genes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FCFE71B-0890-8C43-B228-DF5152BB68C8}"/>
              </a:ext>
            </a:extLst>
          </p:cNvPr>
          <p:cNvSpPr/>
          <p:nvPr/>
        </p:nvSpPr>
        <p:spPr>
          <a:xfrm>
            <a:off x="311942" y="12845989"/>
            <a:ext cx="3329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000" dirty="0" err="1"/>
              <a:t>Andrieux</a:t>
            </a:r>
            <a:r>
              <a:rPr lang="de-AT" sz="2000" dirty="0"/>
              <a:t> et al., 2020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8A6531E-C29F-CD4C-975D-507E79BC3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237" y="936170"/>
            <a:ext cx="11880058" cy="1230992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97BEE16-A5A4-4044-8210-FAD6BD7C63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73" b="92548"/>
          <a:stretch/>
        </p:blipFill>
        <p:spPr>
          <a:xfrm>
            <a:off x="6728558" y="12439780"/>
            <a:ext cx="5864037" cy="81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2582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5E36B4-A6B8-044A-A738-6783846F8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0" y="767721"/>
            <a:ext cx="22237700" cy="1968500"/>
          </a:xfrm>
        </p:spPr>
        <p:txBody>
          <a:bodyPr>
            <a:noAutofit/>
          </a:bodyPr>
          <a:lstStyle/>
          <a:p>
            <a:r>
              <a:rPr lang="de-DE" sz="7000" dirty="0"/>
              <a:t>STAT 1 </a:t>
            </a:r>
            <a:r>
              <a:rPr lang="de-DE" sz="7000" dirty="0" err="1"/>
              <a:t>controls</a:t>
            </a:r>
            <a:r>
              <a:rPr lang="de-DE" sz="7000" dirty="0"/>
              <a:t> </a:t>
            </a:r>
            <a:br>
              <a:rPr lang="de-DE" sz="7000" dirty="0"/>
            </a:br>
            <a:r>
              <a:rPr lang="de-DE" sz="7000" dirty="0" err="1"/>
              <a:t>correlation-enhancing</a:t>
            </a:r>
            <a:r>
              <a:rPr lang="de-DE" sz="7000" dirty="0"/>
              <a:t> </a:t>
            </a:r>
            <a:r>
              <a:rPr lang="de-DE" sz="7000" dirty="0" err="1"/>
              <a:t>and</a:t>
            </a:r>
            <a:r>
              <a:rPr lang="de-DE" sz="7000" dirty="0"/>
              <a:t> –</a:t>
            </a:r>
            <a:r>
              <a:rPr lang="de-DE" sz="7000" dirty="0" err="1"/>
              <a:t>repressing</a:t>
            </a:r>
            <a:r>
              <a:rPr lang="de-DE" sz="7000" dirty="0"/>
              <a:t> genes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A30FA83-7B7D-3846-8B4E-F5F566B12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19"/>
          <a:stretch/>
        </p:blipFill>
        <p:spPr bwMode="auto">
          <a:xfrm>
            <a:off x="5078226" y="2986326"/>
            <a:ext cx="14227547" cy="1030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B8AE6940-719F-3149-A053-FBA291F4EF19}"/>
              </a:ext>
            </a:extLst>
          </p:cNvPr>
          <p:cNvSpPr/>
          <p:nvPr/>
        </p:nvSpPr>
        <p:spPr>
          <a:xfrm>
            <a:off x="20212643" y="12891317"/>
            <a:ext cx="3329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000" dirty="0" err="1"/>
              <a:t>Andrieux</a:t>
            </a:r>
            <a:r>
              <a:rPr lang="de-AT" sz="2000" dirty="0"/>
              <a:t> et al., 2020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6F57799F-5273-784E-9E8E-1B3FF6478F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24" t="82423" b="1"/>
          <a:stretch/>
        </p:blipFill>
        <p:spPr bwMode="auto">
          <a:xfrm>
            <a:off x="18994622" y="9076654"/>
            <a:ext cx="2882537" cy="330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78672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C2C344-E064-DE4D-93E2-1A3F2953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0" y="731157"/>
            <a:ext cx="22237700" cy="1968500"/>
          </a:xfrm>
        </p:spPr>
        <p:txBody>
          <a:bodyPr>
            <a:noAutofit/>
          </a:bodyPr>
          <a:lstStyle/>
          <a:p>
            <a:r>
              <a:rPr lang="en-US" sz="6500" dirty="0"/>
              <a:t>Transcriptional regulatory circuits of </a:t>
            </a:r>
            <a:br>
              <a:rPr lang="en-US" sz="6500" dirty="0"/>
            </a:br>
            <a:r>
              <a:rPr lang="en-US" sz="6500" dirty="0"/>
              <a:t>correlation-enhancing and –repressing genes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E301549-7AF4-9542-892F-F32810E85E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9" b="1"/>
          <a:stretch/>
        </p:blipFill>
        <p:spPr bwMode="auto">
          <a:xfrm>
            <a:off x="6052588" y="3254301"/>
            <a:ext cx="12278824" cy="999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155C1166-B2B4-3D45-B2BC-2A89F5DDE3F9}"/>
              </a:ext>
            </a:extLst>
          </p:cNvPr>
          <p:cNvSpPr/>
          <p:nvPr/>
        </p:nvSpPr>
        <p:spPr>
          <a:xfrm>
            <a:off x="20628609" y="12781449"/>
            <a:ext cx="3329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000" dirty="0" err="1"/>
              <a:t>Andrieux</a:t>
            </a:r>
            <a:r>
              <a:rPr lang="de-AT" sz="2000" dirty="0"/>
              <a:t> et al., 2020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F709499-9D54-EA48-B59C-446FE5FCE462}"/>
              </a:ext>
            </a:extLst>
          </p:cNvPr>
          <p:cNvSpPr txBox="1"/>
          <p:nvPr/>
        </p:nvSpPr>
        <p:spPr>
          <a:xfrm>
            <a:off x="5791200" y="9670473"/>
            <a:ext cx="13272655" cy="382385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677722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16F23CD-245A-134D-9B71-9BB004AFA7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" r="55778" b="51257"/>
          <a:stretch/>
        </p:blipFill>
        <p:spPr>
          <a:xfrm>
            <a:off x="4746356" y="2963828"/>
            <a:ext cx="6662056" cy="1028227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1AAA503C-150C-CA4F-B116-25D8DCA475EF}"/>
              </a:ext>
            </a:extLst>
          </p:cNvPr>
          <p:cNvSpPr/>
          <p:nvPr/>
        </p:nvSpPr>
        <p:spPr>
          <a:xfrm>
            <a:off x="20350364" y="12982545"/>
            <a:ext cx="3329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000" dirty="0" err="1"/>
              <a:t>Andrieux</a:t>
            </a:r>
            <a:r>
              <a:rPr lang="de-AT" sz="2000" dirty="0"/>
              <a:t> et al., 2020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7F64D73-41BA-7C49-BB36-615BCFDA4A35}"/>
              </a:ext>
            </a:extLst>
          </p:cNvPr>
          <p:cNvSpPr txBox="1">
            <a:spLocks/>
          </p:cNvSpPr>
          <p:nvPr/>
        </p:nvSpPr>
        <p:spPr>
          <a:xfrm>
            <a:off x="1073150" y="763206"/>
            <a:ext cx="22237700" cy="196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de-DE" sz="7000" dirty="0"/>
              <a:t>Gene-</a:t>
            </a:r>
            <a:r>
              <a:rPr lang="de-DE" sz="7000" dirty="0" err="1"/>
              <a:t>centric</a:t>
            </a:r>
            <a:r>
              <a:rPr lang="de-DE" sz="7000" dirty="0"/>
              <a:t> </a:t>
            </a:r>
            <a:r>
              <a:rPr lang="de-DE" sz="7000" dirty="0" err="1"/>
              <a:t>mRNA</a:t>
            </a:r>
            <a:r>
              <a:rPr lang="de-DE" sz="7000" dirty="0"/>
              <a:t>-</a:t>
            </a:r>
            <a:r>
              <a:rPr lang="de-DE" sz="7000" dirty="0" err="1"/>
              <a:t>to</a:t>
            </a:r>
            <a:r>
              <a:rPr lang="de-DE" sz="7000" dirty="0"/>
              <a:t>-protein </a:t>
            </a:r>
            <a:r>
              <a:rPr lang="de-DE" sz="7000" dirty="0" err="1"/>
              <a:t>correlation</a:t>
            </a:r>
            <a:r>
              <a:rPr lang="de-DE" sz="7000" dirty="0"/>
              <a:t> </a:t>
            </a:r>
          </a:p>
          <a:p>
            <a:pPr hangingPunct="1"/>
            <a:r>
              <a:rPr lang="de-DE" sz="7000" dirty="0"/>
              <a:t>in </a:t>
            </a:r>
            <a:r>
              <a:rPr lang="de-DE" sz="7000" dirty="0" err="1"/>
              <a:t>early</a:t>
            </a:r>
            <a:r>
              <a:rPr lang="de-DE" sz="7000" dirty="0"/>
              <a:t> vs. </a:t>
            </a:r>
            <a:r>
              <a:rPr lang="de-DE" sz="7000" dirty="0" err="1"/>
              <a:t>late</a:t>
            </a:r>
            <a:r>
              <a:rPr lang="de-DE" sz="7000" dirty="0"/>
              <a:t> </a:t>
            </a:r>
            <a:r>
              <a:rPr lang="de-DE" sz="7000" dirty="0" err="1"/>
              <a:t>phases</a:t>
            </a:r>
            <a:r>
              <a:rPr lang="de-DE" sz="7000" dirty="0"/>
              <a:t> </a:t>
            </a:r>
            <a:r>
              <a:rPr lang="de-DE" sz="7000" dirty="0" err="1"/>
              <a:t>of</a:t>
            </a:r>
            <a:r>
              <a:rPr lang="de-DE" sz="7000" dirty="0"/>
              <a:t> COAD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14A5AA3-A815-A84E-862C-BEF73A725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2" r="13538" b="49742"/>
          <a:stretch/>
        </p:blipFill>
        <p:spPr>
          <a:xfrm>
            <a:off x="13606960" y="3124476"/>
            <a:ext cx="5996033" cy="946529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36B32FD-41C6-424D-99B0-C3036CFFD8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2" t="43608" r="3857" b="44639"/>
          <a:stretch/>
        </p:blipFill>
        <p:spPr>
          <a:xfrm>
            <a:off x="19941335" y="9626465"/>
            <a:ext cx="1860206" cy="294015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87FC0F9-3EC1-4643-95A2-C051308F39BA}"/>
              </a:ext>
            </a:extLst>
          </p:cNvPr>
          <p:cNvSpPr txBox="1"/>
          <p:nvPr/>
        </p:nvSpPr>
        <p:spPr>
          <a:xfrm>
            <a:off x="13297989" y="12134772"/>
            <a:ext cx="1201782" cy="91371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65D80AC-C524-E54C-9FB9-2ABCBFF578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5" t="97252" r="65305" b="820"/>
          <a:stretch/>
        </p:blipFill>
        <p:spPr>
          <a:xfrm>
            <a:off x="7010400" y="13278167"/>
            <a:ext cx="2550230" cy="40011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A733473-70AC-CA40-939D-072AB416F7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7" t="87650" r="18559" b="10045"/>
          <a:stretch/>
        </p:blipFill>
        <p:spPr>
          <a:xfrm>
            <a:off x="16604976" y="12806290"/>
            <a:ext cx="2503714" cy="564851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A506A7DC-244B-5149-B451-C65B8CDB8ACD}"/>
              </a:ext>
            </a:extLst>
          </p:cNvPr>
          <p:cNvGrpSpPr/>
          <p:nvPr/>
        </p:nvGrpSpPr>
        <p:grpSpPr>
          <a:xfrm>
            <a:off x="6766560" y="4467796"/>
            <a:ext cx="1686560" cy="3782124"/>
            <a:chOff x="6766560" y="4467796"/>
            <a:chExt cx="1686560" cy="3782124"/>
          </a:xfrm>
        </p:grpSpPr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D435393E-79FF-124C-A26B-C31B14A900A0}"/>
                </a:ext>
              </a:extLst>
            </p:cNvPr>
            <p:cNvSpPr txBox="1"/>
            <p:nvPr/>
          </p:nvSpPr>
          <p:spPr>
            <a:xfrm>
              <a:off x="7559040" y="7802880"/>
              <a:ext cx="894080" cy="447040"/>
            </a:xfrm>
            <a:prstGeom prst="rect">
              <a:avLst/>
            </a:prstGeom>
            <a:noFill/>
            <a:ln w="47625" cap="flat">
              <a:solidFill>
                <a:schemeClr val="accent2">
                  <a:lumMod val="60000"/>
                  <a:lumOff val="4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980D355E-05D7-564F-B421-8D36F59C401E}"/>
                </a:ext>
              </a:extLst>
            </p:cNvPr>
            <p:cNvSpPr txBox="1"/>
            <p:nvPr/>
          </p:nvSpPr>
          <p:spPr>
            <a:xfrm>
              <a:off x="6766560" y="4467796"/>
              <a:ext cx="894080" cy="447040"/>
            </a:xfrm>
            <a:prstGeom prst="rect">
              <a:avLst/>
            </a:prstGeom>
            <a:noFill/>
            <a:ln w="47625" cap="flat">
              <a:solidFill>
                <a:schemeClr val="accent2">
                  <a:lumMod val="60000"/>
                  <a:lumOff val="4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5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6C78603C-C18C-5941-A57A-A238A6B748E5}"/>
              </a:ext>
            </a:extLst>
          </p:cNvPr>
          <p:cNvSpPr txBox="1"/>
          <p:nvPr/>
        </p:nvSpPr>
        <p:spPr>
          <a:xfrm>
            <a:off x="13297989" y="3124476"/>
            <a:ext cx="8503552" cy="10121624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1764531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A47BC9D4-47AD-7542-9F41-7B4E8E2F67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2" t="50064" r="13101" b="9640"/>
          <a:stretch/>
        </p:blipFill>
        <p:spPr>
          <a:xfrm>
            <a:off x="11223921" y="3178565"/>
            <a:ext cx="7881621" cy="987336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35F362A-FCA8-2B4B-B7FE-0E0107779A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32" t="43608" r="3857" b="44639"/>
          <a:stretch/>
        </p:blipFill>
        <p:spPr>
          <a:xfrm>
            <a:off x="19814384" y="9813543"/>
            <a:ext cx="1860206" cy="294015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9D554F4-1380-614F-B1A1-71BCF96802F4}"/>
              </a:ext>
            </a:extLst>
          </p:cNvPr>
          <p:cNvSpPr/>
          <p:nvPr/>
        </p:nvSpPr>
        <p:spPr>
          <a:xfrm>
            <a:off x="20350364" y="12982545"/>
            <a:ext cx="3329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000" dirty="0" err="1"/>
              <a:t>Andrieux</a:t>
            </a:r>
            <a:r>
              <a:rPr lang="de-AT" sz="2000" dirty="0"/>
              <a:t> et al., 2020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4CEB37B-0AF2-7045-867B-E366F4400B82}"/>
              </a:ext>
            </a:extLst>
          </p:cNvPr>
          <p:cNvSpPr txBox="1"/>
          <p:nvPr/>
        </p:nvSpPr>
        <p:spPr>
          <a:xfrm>
            <a:off x="4114618" y="12332389"/>
            <a:ext cx="1201782" cy="91371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5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D1D87EC-C72F-9D41-992C-0539102FA927}"/>
              </a:ext>
            </a:extLst>
          </p:cNvPr>
          <p:cNvSpPr txBox="1"/>
          <p:nvPr/>
        </p:nvSpPr>
        <p:spPr>
          <a:xfrm>
            <a:off x="11212104" y="3372733"/>
            <a:ext cx="840195" cy="52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5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G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24FB39A-5C40-A145-B9BE-BEDD62964F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" t="48847" r="55778"/>
          <a:stretch/>
        </p:blipFill>
        <p:spPr>
          <a:xfrm>
            <a:off x="3958993" y="2999975"/>
            <a:ext cx="6556086" cy="10618882"/>
          </a:xfrm>
          <a:prstGeom prst="rect">
            <a:avLst/>
          </a:prstGeom>
        </p:spPr>
      </p:pic>
      <p:sp>
        <p:nvSpPr>
          <p:cNvPr id="12" name="Titel 1">
            <a:extLst>
              <a:ext uri="{FF2B5EF4-FFF2-40B4-BE49-F238E27FC236}">
                <a16:creationId xmlns:a16="http://schemas.microsoft.com/office/drawing/2014/main" id="{945A9198-9397-2048-80A7-5060967BF061}"/>
              </a:ext>
            </a:extLst>
          </p:cNvPr>
          <p:cNvSpPr txBox="1">
            <a:spLocks/>
          </p:cNvSpPr>
          <p:nvPr/>
        </p:nvSpPr>
        <p:spPr>
          <a:xfrm>
            <a:off x="1073150" y="763206"/>
            <a:ext cx="22237700" cy="196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de-DE" sz="7000" dirty="0"/>
              <a:t>Gene-</a:t>
            </a:r>
            <a:r>
              <a:rPr lang="de-DE" sz="7000" dirty="0" err="1"/>
              <a:t>centric</a:t>
            </a:r>
            <a:r>
              <a:rPr lang="de-DE" sz="7000" dirty="0"/>
              <a:t> </a:t>
            </a:r>
            <a:r>
              <a:rPr lang="de-DE" sz="7000" dirty="0" err="1"/>
              <a:t>mRNA</a:t>
            </a:r>
            <a:r>
              <a:rPr lang="de-DE" sz="7000" dirty="0"/>
              <a:t>-</a:t>
            </a:r>
            <a:r>
              <a:rPr lang="de-DE" sz="7000" dirty="0" err="1"/>
              <a:t>to</a:t>
            </a:r>
            <a:r>
              <a:rPr lang="de-DE" sz="7000" dirty="0"/>
              <a:t>-protein </a:t>
            </a:r>
            <a:r>
              <a:rPr lang="de-DE" sz="7000" dirty="0" err="1"/>
              <a:t>correlation</a:t>
            </a:r>
            <a:r>
              <a:rPr lang="de-DE" sz="7000" dirty="0"/>
              <a:t> </a:t>
            </a:r>
          </a:p>
          <a:p>
            <a:pPr hangingPunct="1"/>
            <a:r>
              <a:rPr lang="de-DE" sz="7000" dirty="0"/>
              <a:t>in </a:t>
            </a:r>
            <a:r>
              <a:rPr lang="de-DE" sz="7000" dirty="0" err="1"/>
              <a:t>early</a:t>
            </a:r>
            <a:r>
              <a:rPr lang="de-DE" sz="7000" dirty="0"/>
              <a:t> vs. </a:t>
            </a:r>
            <a:r>
              <a:rPr lang="de-DE" sz="7000" dirty="0" err="1"/>
              <a:t>late</a:t>
            </a:r>
            <a:r>
              <a:rPr lang="de-DE" sz="7000" dirty="0"/>
              <a:t> </a:t>
            </a:r>
            <a:r>
              <a:rPr lang="de-DE" sz="7000" dirty="0" err="1"/>
              <a:t>phases</a:t>
            </a:r>
            <a:r>
              <a:rPr lang="de-DE" sz="7000" dirty="0"/>
              <a:t> </a:t>
            </a:r>
            <a:r>
              <a:rPr lang="de-DE" sz="7000" dirty="0" err="1"/>
              <a:t>of</a:t>
            </a:r>
            <a:r>
              <a:rPr lang="de-DE" sz="7000" dirty="0"/>
              <a:t> COAD</a:t>
            </a:r>
          </a:p>
        </p:txBody>
      </p:sp>
    </p:spTree>
    <p:extLst>
      <p:ext uri="{BB962C8B-B14F-4D97-AF65-F5344CB8AC3E}">
        <p14:creationId xmlns:p14="http://schemas.microsoft.com/office/powerpoint/2010/main" val="209189815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FC3D86-D247-BB4E-9A2E-E0D282039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3412"/>
            <a:ext cx="22237700" cy="1968500"/>
          </a:xfrm>
        </p:spPr>
        <p:txBody>
          <a:bodyPr/>
          <a:lstStyle/>
          <a:p>
            <a:r>
              <a:rPr lang="de-DE" dirty="0" err="1"/>
              <a:t>Conclusions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AC151D-0B78-644B-9777-36DAC096C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3150" y="3284714"/>
            <a:ext cx="22237700" cy="9932521"/>
          </a:xfrm>
        </p:spPr>
        <p:txBody>
          <a:bodyPr>
            <a:normAutofit fontScale="85000" lnSpcReduction="10000"/>
          </a:bodyPr>
          <a:lstStyle/>
          <a:p>
            <a:pPr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/>
              <a:t>Revealed quantitative relationship between mRNA-to-protein correlation and their stability profiles.</a:t>
            </a:r>
          </a:p>
          <a:p>
            <a:pPr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/>
              <a:t>Uncovered conserved pattern of stability-dependent correlation across mammalian species irrespective of tissue type.</a:t>
            </a:r>
          </a:p>
          <a:p>
            <a:pPr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/>
              <a:t>Universal rates of mRNA-protein synthesis and degradation in different issues.</a:t>
            </a:r>
          </a:p>
          <a:p>
            <a:pPr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/>
              <a:t>Evolutionarily conserved hierarchical patterns of stability-dependent correlation of mRNA-to-protein.</a:t>
            </a:r>
          </a:p>
          <a:p>
            <a:pPr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/>
              <a:t>Identified pathways associated with correlation-enhancing and –repressing genes (energy metabolism and respiratory electron transport chain and oxidative phosphorylation)</a:t>
            </a:r>
          </a:p>
          <a:p>
            <a:pPr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en-US" dirty="0"/>
              <a:t>mRNA-to-protein correlation analysis can serve as a tool to identify cancer-specific transcriptional pathways that are implicated in cancer progression.</a:t>
            </a:r>
          </a:p>
        </p:txBody>
      </p:sp>
    </p:spTree>
    <p:extLst>
      <p:ext uri="{BB962C8B-B14F-4D97-AF65-F5344CB8AC3E}">
        <p14:creationId xmlns:p14="http://schemas.microsoft.com/office/powerpoint/2010/main" val="158680628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A910DE-649E-CF4E-9B53-2151844F3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0" y="574403"/>
            <a:ext cx="22840043" cy="1968500"/>
          </a:xfrm>
        </p:spPr>
        <p:txBody>
          <a:bodyPr>
            <a:normAutofit/>
          </a:bodyPr>
          <a:lstStyle/>
          <a:p>
            <a:r>
              <a:rPr lang="de-DE" sz="6000" dirty="0" err="1"/>
              <a:t>Challenges</a:t>
            </a:r>
            <a:r>
              <a:rPr lang="de-DE" sz="6000" dirty="0"/>
              <a:t> </a:t>
            </a:r>
            <a:r>
              <a:rPr lang="de-DE" sz="6000" dirty="0" err="1"/>
              <a:t>of</a:t>
            </a:r>
            <a:r>
              <a:rPr lang="de-DE" sz="6000" dirty="0"/>
              <a:t> multi-</a:t>
            </a:r>
            <a:r>
              <a:rPr lang="de-DE" sz="6000" dirty="0" err="1"/>
              <a:t>omics</a:t>
            </a:r>
            <a:r>
              <a:rPr lang="de-DE" sz="6000" dirty="0"/>
              <a:t> </a:t>
            </a:r>
            <a:r>
              <a:rPr lang="de-DE" sz="6000" dirty="0" err="1"/>
              <a:t>data</a:t>
            </a:r>
            <a:r>
              <a:rPr lang="de-DE" sz="6000" dirty="0"/>
              <a:t> </a:t>
            </a:r>
            <a:r>
              <a:rPr lang="de-DE" sz="6000" dirty="0" err="1"/>
              <a:t>integration</a:t>
            </a:r>
            <a:r>
              <a:rPr lang="de-DE" sz="6000" dirty="0"/>
              <a:t> in </a:t>
            </a:r>
            <a:r>
              <a:rPr lang="de-DE" sz="6000" dirty="0" err="1"/>
              <a:t>cancer</a:t>
            </a:r>
            <a:r>
              <a:rPr lang="de-DE" sz="6000" dirty="0"/>
              <a:t> </a:t>
            </a:r>
            <a:r>
              <a:rPr lang="de-DE" sz="6000" dirty="0" err="1"/>
              <a:t>research</a:t>
            </a:r>
            <a:endParaRPr lang="de-DE" sz="60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6D1D2E-8EF2-F64C-A90E-435F2BF466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32018" y="6584983"/>
            <a:ext cx="10811693" cy="5303520"/>
          </a:xfrm>
        </p:spPr>
        <p:txBody>
          <a:bodyPr>
            <a:normAutofit fontScale="92500" lnSpcReduction="20000"/>
          </a:bodyPr>
          <a:lstStyle/>
          <a:p>
            <a:pPr>
              <a:buFont typeface="Courier New" panose="02070309020205020404" pitchFamily="49" charset="0"/>
              <a:buChar char="o"/>
            </a:pPr>
            <a:endParaRPr lang="de-DE" dirty="0"/>
          </a:p>
          <a:p>
            <a:pPr>
              <a:buFont typeface="Courier New" panose="02070309020205020404" pitchFamily="49" charset="0"/>
              <a:buChar char="o"/>
            </a:pPr>
            <a:r>
              <a:rPr lang="de-DE" dirty="0" err="1"/>
              <a:t>Dealing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sparse</a:t>
            </a:r>
            <a:r>
              <a:rPr lang="de-DE" dirty="0"/>
              <a:t> </a:t>
            </a:r>
            <a:r>
              <a:rPr lang="de-DE" dirty="0" err="1"/>
              <a:t>datasets</a:t>
            </a:r>
            <a:endParaRPr lang="de-DE" dirty="0"/>
          </a:p>
          <a:p>
            <a:pPr>
              <a:buFont typeface="Courier New" panose="02070309020205020404" pitchFamily="49" charset="0"/>
              <a:buChar char="o"/>
            </a:pPr>
            <a:r>
              <a:rPr lang="de-DE" dirty="0" err="1"/>
              <a:t>Selecting</a:t>
            </a:r>
            <a:r>
              <a:rPr lang="de-DE" dirty="0"/>
              <a:t> </a:t>
            </a:r>
            <a:r>
              <a:rPr lang="de-DE" dirty="0" err="1"/>
              <a:t>appropriate</a:t>
            </a:r>
            <a:r>
              <a:rPr lang="de-DE" dirty="0"/>
              <a:t> </a:t>
            </a:r>
            <a:r>
              <a:rPr lang="de-DE" dirty="0" err="1"/>
              <a:t>controls</a:t>
            </a:r>
            <a:endParaRPr lang="de-DE" dirty="0"/>
          </a:p>
          <a:p>
            <a:pPr>
              <a:buFont typeface="Courier New" panose="02070309020205020404" pitchFamily="49" charset="0"/>
              <a:buChar char="o"/>
            </a:pPr>
            <a:r>
              <a:rPr lang="de-DE" dirty="0" err="1"/>
              <a:t>Heterogeneity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tumor</a:t>
            </a:r>
            <a:endParaRPr lang="de-DE" dirty="0"/>
          </a:p>
        </p:txBody>
      </p:sp>
      <p:pic>
        <p:nvPicPr>
          <p:cNvPr id="9" name="Grafik 8" descr="Playbook mit einfarbiger Füllung">
            <a:extLst>
              <a:ext uri="{FF2B5EF4-FFF2-40B4-BE49-F238E27FC236}">
                <a16:creationId xmlns:a16="http://schemas.microsoft.com/office/drawing/2014/main" id="{F284505B-CDEF-E84C-A718-BCABDC365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58652" y="3718988"/>
            <a:ext cx="3560618" cy="3560618"/>
          </a:xfrm>
          <a:prstGeom prst="rect">
            <a:avLst/>
          </a:prstGeom>
        </p:spPr>
      </p:pic>
      <p:pic>
        <p:nvPicPr>
          <p:cNvPr id="11" name="Grafik 10" descr="Datenbank mit einfarbiger Füllung">
            <a:extLst>
              <a:ext uri="{FF2B5EF4-FFF2-40B4-BE49-F238E27FC236}">
                <a16:creationId xmlns:a16="http://schemas.microsoft.com/office/drawing/2014/main" id="{F4694046-DFE6-3841-A376-E4563CFF4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4293" y="4019037"/>
            <a:ext cx="2960519" cy="2960519"/>
          </a:xfrm>
          <a:prstGeom prst="rect">
            <a:avLst/>
          </a:prstGeom>
        </p:spPr>
      </p:pic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36D40DA6-D3E4-874F-AA24-9610B2A78DAF}"/>
              </a:ext>
            </a:extLst>
          </p:cNvPr>
          <p:cNvSpPr txBox="1">
            <a:spLocks/>
          </p:cNvSpPr>
          <p:nvPr/>
        </p:nvSpPr>
        <p:spPr>
          <a:xfrm>
            <a:off x="1040291" y="6201920"/>
            <a:ext cx="10811693" cy="5303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761999" marR="0" indent="-761999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0000"/>
              <a:buFont typeface="Wingdings" charset="2"/>
              <a:buChar char="Ø"/>
              <a:tabLst/>
              <a:defRPr sz="5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1371600" marR="0" indent="-7366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Wingdings" charset="2"/>
              <a:buChar char="Ø"/>
              <a:tabLst/>
              <a:defRPr sz="5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2006600" marR="0" indent="-7366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Wingdings" charset="2"/>
              <a:buChar char="Ø"/>
              <a:tabLst/>
              <a:defRPr sz="5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2641600" marR="0" indent="-7366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Wingdings" charset="2"/>
              <a:buChar char="Ø"/>
              <a:tabLst/>
              <a:defRPr sz="5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3276600" marR="0" indent="-7366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 typeface="Wingdings" charset="2"/>
              <a:buChar char="Ø"/>
              <a:tabLst/>
              <a:defRPr sz="5800" b="0" i="0" u="none" strike="noStrike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2839861" marR="0" indent="-617361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284361" marR="0" indent="-617361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728861" marR="0" indent="-617361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173361" marR="0" indent="-617361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buFont typeface="Courier New" panose="02070309020205020404" pitchFamily="49" charset="0"/>
              <a:buChar char="o"/>
            </a:pPr>
            <a:endParaRPr lang="de-DE" dirty="0"/>
          </a:p>
          <a:p>
            <a:pPr hangingPunct="1">
              <a:buFont typeface="Courier New" panose="02070309020205020404" pitchFamily="49" charset="0"/>
              <a:buChar char="o"/>
            </a:pPr>
            <a:r>
              <a:rPr lang="de-DE" dirty="0"/>
              <a:t>More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  <a:p>
            <a:pPr hangingPunct="1">
              <a:buFont typeface="Courier New" panose="02070309020205020404" pitchFamily="49" charset="0"/>
              <a:buChar char="o"/>
            </a:pPr>
            <a:r>
              <a:rPr lang="de-DE" dirty="0"/>
              <a:t>More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methods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974273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4C369C-1789-7D4F-A454-58EEE9B3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822828"/>
            <a:ext cx="22237700" cy="1968500"/>
          </a:xfrm>
        </p:spPr>
        <p:txBody>
          <a:bodyPr/>
          <a:lstStyle/>
          <a:p>
            <a:r>
              <a:rPr lang="de-DE" dirty="0"/>
              <a:t>Regulation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protein</a:t>
            </a:r>
            <a:r>
              <a:rPr lang="de-DE" dirty="0"/>
              <a:t> </a:t>
            </a:r>
            <a:r>
              <a:rPr lang="de-DE" dirty="0" err="1"/>
              <a:t>abundance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E8D792-89D3-8741-9433-475066054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976" y="3133445"/>
            <a:ext cx="12749348" cy="999485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8D886CFA-B27B-8140-A46D-85073E4DC65A}"/>
              </a:ext>
            </a:extLst>
          </p:cNvPr>
          <p:cNvSpPr/>
          <p:nvPr/>
        </p:nvSpPr>
        <p:spPr>
          <a:xfrm>
            <a:off x="19975467" y="12893172"/>
            <a:ext cx="3329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000" dirty="0"/>
              <a:t>Vogel &amp; </a:t>
            </a:r>
            <a:r>
              <a:rPr lang="de-AT" sz="2000" dirty="0" err="1"/>
              <a:t>Marcotte</a:t>
            </a:r>
            <a:r>
              <a:rPr lang="de-AT" sz="2000" dirty="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238885216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8444810-4E1C-D740-AE63-9B7794D4B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807" y="2890133"/>
            <a:ext cx="14060385" cy="1061793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232BE70-1C1B-194A-808F-76FB5DB4A402}"/>
              </a:ext>
            </a:extLst>
          </p:cNvPr>
          <p:cNvSpPr txBox="1">
            <a:spLocks/>
          </p:cNvSpPr>
          <p:nvPr/>
        </p:nvSpPr>
        <p:spPr>
          <a:xfrm>
            <a:off x="1073150" y="700678"/>
            <a:ext cx="22237700" cy="196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 fontScale="77500" lnSpcReduction="20000"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de-DE" dirty="0"/>
              <a:t>Multi-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human </a:t>
            </a:r>
            <a:r>
              <a:rPr lang="de-DE" dirty="0" err="1"/>
              <a:t>being</a:t>
            </a:r>
            <a:r>
              <a:rPr lang="de-DE" dirty="0"/>
              <a:t>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3551E1F-495E-E241-ABF9-707215837EC6}"/>
              </a:ext>
            </a:extLst>
          </p:cNvPr>
          <p:cNvSpPr/>
          <p:nvPr/>
        </p:nvSpPr>
        <p:spPr>
          <a:xfrm>
            <a:off x="17557675" y="13015322"/>
            <a:ext cx="3329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AT" sz="2000" dirty="0" err="1"/>
              <a:t>Topol</a:t>
            </a:r>
            <a:r>
              <a:rPr lang="de-AT" sz="2000" dirty="0"/>
              <a:t>, 2014</a:t>
            </a:r>
          </a:p>
        </p:txBody>
      </p:sp>
    </p:spTree>
    <p:extLst>
      <p:ext uri="{BB962C8B-B14F-4D97-AF65-F5344CB8AC3E}">
        <p14:creationId xmlns:p14="http://schemas.microsoft.com/office/powerpoint/2010/main" val="2367740375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C9C937-042A-8645-B75D-B41CD667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57286"/>
            <a:ext cx="22237700" cy="1968500"/>
          </a:xfrm>
        </p:spPr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18694D8-188F-8F45-AD9C-11F7B9BA6046}"/>
              </a:ext>
            </a:extLst>
          </p:cNvPr>
          <p:cNvSpPr txBox="1"/>
          <p:nvPr/>
        </p:nvSpPr>
        <p:spPr>
          <a:xfrm>
            <a:off x="1066800" y="3461438"/>
            <a:ext cx="22237700" cy="99931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en-US" sz="4000" dirty="0" err="1"/>
              <a:t>Andrieux</a:t>
            </a:r>
            <a:r>
              <a:rPr lang="en-US" sz="4000" dirty="0"/>
              <a:t>, G., Chakraborty, S., Das, T., &amp; </a:t>
            </a:r>
            <a:r>
              <a:rPr lang="en-US" sz="4000" dirty="0" err="1"/>
              <a:t>Boerries</a:t>
            </a:r>
            <a:r>
              <a:rPr lang="en-US" sz="4000" dirty="0"/>
              <a:t>, M. (2020). Alteration of </a:t>
            </a:r>
            <a:r>
              <a:rPr lang="en-US" sz="4000" dirty="0" err="1"/>
              <a:t>Proteotranscriptomic</a:t>
            </a:r>
            <a:r>
              <a:rPr lang="en-US" sz="4000" dirty="0"/>
              <a:t> Landscape Reveals the Transcriptional Regulatory Circuits Controlling Key-Signaling Pathways and Metabolic Reprogramming During Tumor Evolution. </a:t>
            </a:r>
            <a:r>
              <a:rPr lang="en-US" sz="4000" i="1" dirty="0"/>
              <a:t>Frontiers in Cell and Developmental Biology</a:t>
            </a:r>
            <a:r>
              <a:rPr lang="en-US" sz="4000" dirty="0"/>
              <a:t>, </a:t>
            </a:r>
            <a:r>
              <a:rPr lang="en-US" sz="4000" i="1" dirty="0"/>
              <a:t>8</a:t>
            </a:r>
            <a:r>
              <a:rPr lang="en-US" sz="4000" dirty="0"/>
              <a:t>, 586479. </a:t>
            </a:r>
            <a:r>
              <a:rPr lang="en-US" sz="4000" dirty="0">
                <a:hlinkClick r:id="rId3"/>
              </a:rPr>
              <a:t>https://doi.org/10.3389/fcell.2020.586479</a:t>
            </a:r>
            <a:endParaRPr lang="en-US" sz="4000" dirty="0"/>
          </a:p>
          <a:p>
            <a:endParaRPr lang="de-AT" sz="4000" dirty="0"/>
          </a:p>
          <a:p>
            <a:r>
              <a:rPr lang="de-DE" sz="4000" dirty="0"/>
              <a:t>Das, T., </a:t>
            </a:r>
            <a:r>
              <a:rPr lang="de-DE" sz="4000" dirty="0" err="1"/>
              <a:t>Andrieux</a:t>
            </a:r>
            <a:r>
              <a:rPr lang="de-DE" sz="4000" dirty="0"/>
              <a:t>, G., Ahmed, M., &amp; </a:t>
            </a:r>
            <a:r>
              <a:rPr lang="de-DE" sz="4000" dirty="0" err="1"/>
              <a:t>Chakraborty</a:t>
            </a:r>
            <a:r>
              <a:rPr lang="de-DE" sz="4000" dirty="0"/>
              <a:t>, S. (2020). Integration </a:t>
            </a:r>
            <a:r>
              <a:rPr lang="de-DE" sz="4000" dirty="0" err="1"/>
              <a:t>of</a:t>
            </a:r>
            <a:r>
              <a:rPr lang="de-DE" sz="4000" dirty="0"/>
              <a:t> Online </a:t>
            </a:r>
            <a:r>
              <a:rPr lang="de-DE" sz="4000" dirty="0" err="1"/>
              <a:t>Omics</a:t>
            </a:r>
            <a:r>
              <a:rPr lang="de-DE" sz="4000" dirty="0"/>
              <a:t>-Data Resources </a:t>
            </a:r>
            <a:r>
              <a:rPr lang="de-DE" sz="4000" dirty="0" err="1"/>
              <a:t>for</a:t>
            </a:r>
            <a:r>
              <a:rPr lang="de-DE" sz="4000" dirty="0"/>
              <a:t> Cancer Research. </a:t>
            </a:r>
            <a:r>
              <a:rPr lang="de-DE" sz="4000" i="1" dirty="0"/>
              <a:t>Frontiers in </a:t>
            </a:r>
            <a:r>
              <a:rPr lang="de-DE" sz="4000" i="1" dirty="0" err="1"/>
              <a:t>Genetics</a:t>
            </a:r>
            <a:r>
              <a:rPr lang="de-DE" sz="4000" dirty="0"/>
              <a:t>, </a:t>
            </a:r>
            <a:r>
              <a:rPr lang="de-DE" sz="4000" i="1" dirty="0"/>
              <a:t>11</a:t>
            </a:r>
            <a:r>
              <a:rPr lang="de-DE" sz="4000" dirty="0"/>
              <a:t>. </a:t>
            </a:r>
            <a:r>
              <a:rPr lang="de-DE" sz="4000" dirty="0">
                <a:hlinkClick r:id="rId4"/>
              </a:rPr>
              <a:t>https://doi.org/10.3389/fgene.2020.578345</a:t>
            </a:r>
            <a:endParaRPr lang="de-DE" sz="4000" dirty="0"/>
          </a:p>
          <a:p>
            <a:endParaRPr lang="de-DE" sz="4000" dirty="0"/>
          </a:p>
          <a:p>
            <a:r>
              <a:rPr lang="en-US" sz="4000" dirty="0" err="1"/>
              <a:t>Topol</a:t>
            </a:r>
            <a:r>
              <a:rPr lang="en-US" sz="4000" dirty="0"/>
              <a:t>, E. J. (2014). Individualized Medicine from </a:t>
            </a:r>
            <a:r>
              <a:rPr lang="en-US" sz="4000" dirty="0" err="1"/>
              <a:t>Prewomb</a:t>
            </a:r>
            <a:r>
              <a:rPr lang="en-US" sz="4000" dirty="0"/>
              <a:t> to Tomb. </a:t>
            </a:r>
            <a:r>
              <a:rPr lang="en-US" sz="4000" i="1" dirty="0"/>
              <a:t>Cell</a:t>
            </a:r>
            <a:r>
              <a:rPr lang="en-US" sz="4000" dirty="0"/>
              <a:t>, </a:t>
            </a:r>
            <a:r>
              <a:rPr lang="en-US" sz="4000" i="1" dirty="0"/>
              <a:t>157</a:t>
            </a:r>
            <a:r>
              <a:rPr lang="en-US" sz="4000" dirty="0"/>
              <a:t>(1), 241–253. </a:t>
            </a:r>
            <a:r>
              <a:rPr lang="en-US" sz="4000" dirty="0">
                <a:hlinkClick r:id="rId5"/>
              </a:rPr>
              <a:t>https://doi.org/10.1016/j.cell.2014.02.012</a:t>
            </a:r>
            <a:endParaRPr lang="en-US" sz="4000" dirty="0"/>
          </a:p>
          <a:p>
            <a:endParaRPr lang="de-AT" sz="4000" dirty="0"/>
          </a:p>
          <a:p>
            <a:r>
              <a:rPr lang="de-DE" sz="4000" dirty="0"/>
              <a:t>Vogel, C., &amp; </a:t>
            </a:r>
            <a:r>
              <a:rPr lang="de-DE" sz="4000" dirty="0" err="1"/>
              <a:t>Marcotte</a:t>
            </a:r>
            <a:r>
              <a:rPr lang="de-DE" sz="4000" dirty="0"/>
              <a:t>, E. M. (2012). </a:t>
            </a:r>
            <a:r>
              <a:rPr lang="de-DE" sz="4000" dirty="0" err="1"/>
              <a:t>Insights</a:t>
            </a:r>
            <a:r>
              <a:rPr lang="de-DE" sz="4000" dirty="0"/>
              <a:t> </a:t>
            </a:r>
            <a:r>
              <a:rPr lang="de-DE" sz="4000" dirty="0" err="1"/>
              <a:t>into</a:t>
            </a:r>
            <a:r>
              <a:rPr lang="de-DE" sz="4000" dirty="0"/>
              <a:t> </a:t>
            </a:r>
            <a:r>
              <a:rPr lang="de-DE" sz="4000" dirty="0" err="1"/>
              <a:t>the</a:t>
            </a:r>
            <a:r>
              <a:rPr lang="de-DE" sz="4000" dirty="0"/>
              <a:t> </a:t>
            </a:r>
            <a:r>
              <a:rPr lang="de-DE" sz="4000" dirty="0" err="1"/>
              <a:t>regulation</a:t>
            </a:r>
            <a:r>
              <a:rPr lang="de-DE" sz="4000" dirty="0"/>
              <a:t>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protein</a:t>
            </a:r>
            <a:r>
              <a:rPr lang="de-DE" sz="4000" dirty="0"/>
              <a:t> </a:t>
            </a:r>
            <a:r>
              <a:rPr lang="de-DE" sz="4000" dirty="0" err="1"/>
              <a:t>abundance</a:t>
            </a:r>
            <a:r>
              <a:rPr lang="de-DE" sz="4000" dirty="0"/>
              <a:t> </a:t>
            </a:r>
            <a:r>
              <a:rPr lang="de-DE" sz="4000" dirty="0" err="1"/>
              <a:t>from</a:t>
            </a:r>
            <a:r>
              <a:rPr lang="de-DE" sz="4000" dirty="0"/>
              <a:t> </a:t>
            </a:r>
            <a:r>
              <a:rPr lang="de-DE" sz="4000" dirty="0" err="1"/>
              <a:t>proteomic</a:t>
            </a:r>
            <a:r>
              <a:rPr lang="de-DE" sz="4000" dirty="0"/>
              <a:t> </a:t>
            </a:r>
            <a:r>
              <a:rPr lang="de-DE" sz="4000" dirty="0" err="1"/>
              <a:t>and</a:t>
            </a:r>
            <a:r>
              <a:rPr lang="de-DE" sz="4000" dirty="0"/>
              <a:t> </a:t>
            </a:r>
            <a:r>
              <a:rPr lang="de-DE" sz="4000" dirty="0" err="1"/>
              <a:t>transcriptomic</a:t>
            </a:r>
            <a:r>
              <a:rPr lang="de-DE" sz="4000" dirty="0"/>
              <a:t> </a:t>
            </a:r>
            <a:r>
              <a:rPr lang="de-DE" sz="4000" dirty="0" err="1"/>
              <a:t>analyses</a:t>
            </a:r>
            <a:r>
              <a:rPr lang="de-DE" sz="4000" dirty="0"/>
              <a:t>. </a:t>
            </a:r>
            <a:r>
              <a:rPr lang="de-DE" sz="4000" i="1" dirty="0"/>
              <a:t>Nature Reviews </a:t>
            </a:r>
            <a:r>
              <a:rPr lang="de-DE" sz="4000" i="1" dirty="0" err="1"/>
              <a:t>Genetics</a:t>
            </a:r>
            <a:r>
              <a:rPr lang="de-DE" sz="4000" dirty="0"/>
              <a:t>, </a:t>
            </a:r>
            <a:r>
              <a:rPr lang="de-DE" sz="4000" i="1" dirty="0"/>
              <a:t>13</a:t>
            </a:r>
            <a:r>
              <a:rPr lang="de-DE" sz="4000" dirty="0"/>
              <a:t>(4), 227–232. </a:t>
            </a:r>
            <a:r>
              <a:rPr lang="de-DE" sz="4000" dirty="0">
                <a:hlinkClick r:id="rId6"/>
              </a:rPr>
              <a:t>https://doi.org/10.1038/nrg3185</a:t>
            </a:r>
            <a:endParaRPr lang="de-AT" sz="4000" dirty="0"/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762811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9223AB-FFAA-E64A-B623-B3C4426DC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418" y="758865"/>
            <a:ext cx="23014759" cy="1968500"/>
          </a:xfrm>
        </p:spPr>
        <p:txBody>
          <a:bodyPr>
            <a:noAutofit/>
          </a:bodyPr>
          <a:lstStyle/>
          <a:p>
            <a:r>
              <a:rPr lang="de-DE" sz="7000" dirty="0" err="1"/>
              <a:t>Relationship</a:t>
            </a:r>
            <a:r>
              <a:rPr lang="de-DE" sz="7000" dirty="0"/>
              <a:t> </a:t>
            </a:r>
            <a:r>
              <a:rPr lang="de-DE" sz="7000" dirty="0" err="1"/>
              <a:t>between</a:t>
            </a:r>
            <a:r>
              <a:rPr lang="de-DE" sz="7000" dirty="0"/>
              <a:t> </a:t>
            </a:r>
            <a:r>
              <a:rPr lang="de-DE" sz="7000" dirty="0" err="1"/>
              <a:t>mRNA</a:t>
            </a:r>
            <a:r>
              <a:rPr lang="de-DE" sz="7000" dirty="0"/>
              <a:t> </a:t>
            </a:r>
            <a:r>
              <a:rPr lang="de-DE" sz="7000" dirty="0" err="1"/>
              <a:t>and</a:t>
            </a:r>
            <a:r>
              <a:rPr lang="de-DE" sz="7000" dirty="0"/>
              <a:t> </a:t>
            </a:r>
            <a:r>
              <a:rPr lang="de-DE" sz="7000" dirty="0" err="1"/>
              <a:t>protein</a:t>
            </a:r>
            <a:r>
              <a:rPr lang="de-DE" sz="7000" dirty="0"/>
              <a:t> </a:t>
            </a:r>
            <a:r>
              <a:rPr lang="de-DE" sz="7000" dirty="0" err="1"/>
              <a:t>abundances</a:t>
            </a:r>
            <a:endParaRPr lang="de-DE" sz="7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2E69BA0-D97F-8549-8EC4-692DE8D8C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072" y="3135449"/>
            <a:ext cx="10573856" cy="10110651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981079E-6478-AB47-924F-FEEE8608E642}"/>
              </a:ext>
            </a:extLst>
          </p:cNvPr>
          <p:cNvSpPr/>
          <p:nvPr/>
        </p:nvSpPr>
        <p:spPr>
          <a:xfrm>
            <a:off x="19975467" y="12893172"/>
            <a:ext cx="3329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000" dirty="0"/>
              <a:t>Vogel &amp; </a:t>
            </a:r>
            <a:r>
              <a:rPr lang="de-AT" sz="2000" dirty="0" err="1"/>
              <a:t>Marcotte</a:t>
            </a:r>
            <a:r>
              <a:rPr lang="de-AT" sz="2000" dirty="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349758561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B742220A-E78A-EA4E-9D72-745673A59406}"/>
              </a:ext>
            </a:extLst>
          </p:cNvPr>
          <p:cNvSpPr txBox="1">
            <a:spLocks/>
          </p:cNvSpPr>
          <p:nvPr/>
        </p:nvSpPr>
        <p:spPr>
          <a:xfrm>
            <a:off x="1073150" y="699544"/>
            <a:ext cx="22237700" cy="196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indent="228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457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685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9144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11430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13716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16002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828800" algn="ctr" defTabSz="5842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1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hangingPunct="1"/>
            <a:r>
              <a:rPr lang="de-DE" i="1" dirty="0" err="1"/>
              <a:t>Omics</a:t>
            </a:r>
            <a:r>
              <a:rPr lang="de-DE" i="1" dirty="0"/>
              <a:t> </a:t>
            </a:r>
            <a:r>
              <a:rPr lang="de-DE" dirty="0" err="1"/>
              <a:t>technologies</a:t>
            </a:r>
            <a:endParaRPr lang="de-DE" dirty="0"/>
          </a:p>
        </p:txBody>
      </p:sp>
      <p:pic>
        <p:nvPicPr>
          <p:cNvPr id="2050" name="Picture 2" descr="Image result for NGS sequencer">
            <a:extLst>
              <a:ext uri="{FF2B5EF4-FFF2-40B4-BE49-F238E27FC236}">
                <a16:creationId xmlns:a16="http://schemas.microsoft.com/office/drawing/2014/main" id="{699F58B2-AA54-544B-99B5-60A296993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931" y="5810144"/>
            <a:ext cx="6131603" cy="531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0D0CC5D7-39A0-734E-8FD8-1CB9AEB72ABE}"/>
              </a:ext>
            </a:extLst>
          </p:cNvPr>
          <p:cNvSpPr txBox="1"/>
          <p:nvPr/>
        </p:nvSpPr>
        <p:spPr>
          <a:xfrm>
            <a:off x="3753409" y="10624900"/>
            <a:ext cx="4493622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000" dirty="0">
                <a:sym typeface="Helvetica Light"/>
              </a:rPr>
              <a:t>Image </a:t>
            </a:r>
            <a:r>
              <a:rPr lang="de-DE" sz="2000" dirty="0" err="1">
                <a:sym typeface="Helvetica Light"/>
              </a:rPr>
              <a:t>courtesy</a:t>
            </a:r>
            <a:r>
              <a:rPr lang="de-DE" sz="2000" dirty="0">
                <a:sym typeface="Helvetica Light"/>
              </a:rPr>
              <a:t>: </a:t>
            </a:r>
            <a:r>
              <a:rPr lang="de-DE" sz="2000" dirty="0" err="1">
                <a:sym typeface="Helvetica Light"/>
              </a:rPr>
              <a:t>Illumina.com</a:t>
            </a:r>
            <a:endParaRPr kumimoji="0" lang="de-DE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C237269-2D5B-784A-8E01-96D9FAEE0F84}"/>
              </a:ext>
            </a:extLst>
          </p:cNvPr>
          <p:cNvSpPr txBox="1"/>
          <p:nvPr/>
        </p:nvSpPr>
        <p:spPr>
          <a:xfrm>
            <a:off x="967281" y="3192234"/>
            <a:ext cx="10873098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Light"/>
              </a:rPr>
              <a:t>Next-generation</a:t>
            </a:r>
            <a:r>
              <a:rPr kumimoji="0" lang="de-DE" sz="5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</a:t>
            </a:r>
            <a:r>
              <a:rPr lang="de-DE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Light"/>
              </a:rPr>
              <a:t>sequencing</a:t>
            </a:r>
            <a:r>
              <a:rPr lang="de-DE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Light"/>
              </a:rPr>
              <a:t> (NGS)</a:t>
            </a:r>
            <a:endParaRPr kumimoji="0" lang="de-DE" sz="5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DF21F84-4900-B444-B033-98586D4C58BF}"/>
              </a:ext>
            </a:extLst>
          </p:cNvPr>
          <p:cNvSpPr txBox="1"/>
          <p:nvPr/>
        </p:nvSpPr>
        <p:spPr>
          <a:xfrm>
            <a:off x="12543621" y="3285783"/>
            <a:ext cx="10873098" cy="913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5000" b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Light"/>
              </a:rPr>
              <a:t>Mass</a:t>
            </a:r>
            <a:r>
              <a:rPr lang="de-DE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Light"/>
              </a:rPr>
              <a:t>-spectrometry</a:t>
            </a:r>
            <a:endParaRPr kumimoji="0" lang="de-DE" sz="50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Ligh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2F868EC-B32D-A645-82AC-B00E01463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9616" y="5064069"/>
            <a:ext cx="6950975" cy="695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FD84F1F5-2481-1F43-81EE-F6FC97FAAB46}"/>
              </a:ext>
            </a:extLst>
          </p:cNvPr>
          <p:cNvSpPr txBox="1"/>
          <p:nvPr/>
        </p:nvSpPr>
        <p:spPr>
          <a:xfrm>
            <a:off x="15096771" y="11715125"/>
            <a:ext cx="4493622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de-DE" sz="2000" dirty="0">
                <a:sym typeface="Helvetica Light"/>
              </a:rPr>
              <a:t>Image </a:t>
            </a:r>
            <a:r>
              <a:rPr lang="de-DE" sz="2000" dirty="0" err="1">
                <a:sym typeface="Helvetica Light"/>
              </a:rPr>
              <a:t>courtesy</a:t>
            </a:r>
            <a:r>
              <a:rPr lang="de-DE" sz="2000" dirty="0">
                <a:sym typeface="Helvetica Light"/>
              </a:rPr>
              <a:t>: </a:t>
            </a:r>
            <a:r>
              <a:rPr lang="de-DE" sz="2000" dirty="0" err="1">
                <a:sym typeface="Helvetica Light"/>
              </a:rPr>
              <a:t>sciex.com</a:t>
            </a:r>
            <a:endParaRPr kumimoji="0" lang="de-DE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93EB82B-9424-6847-8590-B3FDC419561B}"/>
              </a:ext>
            </a:extLst>
          </p:cNvPr>
          <p:cNvSpPr txBox="1"/>
          <p:nvPr/>
        </p:nvSpPr>
        <p:spPr>
          <a:xfrm>
            <a:off x="967281" y="5121858"/>
            <a:ext cx="2942868" cy="9137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5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gen</a:t>
            </a:r>
            <a:r>
              <a:rPr kumimoji="0" lang="de-DE" sz="5000" b="1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omics</a:t>
            </a:r>
            <a:endParaRPr kumimoji="0" lang="de-DE" sz="5000" b="1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9B8C5D0-F881-F04C-8A56-EB2EDC9A1763}"/>
              </a:ext>
            </a:extLst>
          </p:cNvPr>
          <p:cNvSpPr txBox="1"/>
          <p:nvPr/>
        </p:nvSpPr>
        <p:spPr>
          <a:xfrm>
            <a:off x="5681797" y="4749106"/>
            <a:ext cx="4493622" cy="9137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5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epigen</a:t>
            </a:r>
            <a:r>
              <a:rPr kumimoji="0" lang="de-DE" sz="5000" b="1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omics</a:t>
            </a:r>
            <a:endParaRPr kumimoji="0" lang="de-DE" sz="5000" b="1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5C360AA4-0006-5B40-9964-87D6F35185A3}"/>
              </a:ext>
            </a:extLst>
          </p:cNvPr>
          <p:cNvSpPr txBox="1"/>
          <p:nvPr/>
        </p:nvSpPr>
        <p:spPr>
          <a:xfrm>
            <a:off x="753839" y="11484292"/>
            <a:ext cx="5411830" cy="9137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5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transcript</a:t>
            </a:r>
            <a:r>
              <a:rPr kumimoji="0" lang="de-DE" sz="5000" b="1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omics</a:t>
            </a:r>
            <a:endParaRPr kumimoji="0" lang="de-DE" sz="5000" b="1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32C0370-4C35-1042-871F-84D1EBAD2434}"/>
              </a:ext>
            </a:extLst>
          </p:cNvPr>
          <p:cNvSpPr txBox="1"/>
          <p:nvPr/>
        </p:nvSpPr>
        <p:spPr>
          <a:xfrm>
            <a:off x="13023121" y="5216196"/>
            <a:ext cx="4004079" cy="9137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5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prote</a:t>
            </a:r>
            <a:r>
              <a:rPr kumimoji="0" lang="de-DE" sz="5000" b="1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omics</a:t>
            </a:r>
            <a:endParaRPr kumimoji="0" lang="de-DE" sz="5000" b="1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B439F09-8B79-2C4B-B8AE-1C053515C4CC}"/>
              </a:ext>
            </a:extLst>
          </p:cNvPr>
          <p:cNvSpPr txBox="1"/>
          <p:nvPr/>
        </p:nvSpPr>
        <p:spPr>
          <a:xfrm>
            <a:off x="19161258" y="6401144"/>
            <a:ext cx="4493622" cy="9137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5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metabol</a:t>
            </a:r>
            <a:r>
              <a:rPr kumimoji="0" lang="de-DE" sz="5000" b="1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omics</a:t>
            </a:r>
            <a:endParaRPr kumimoji="0" lang="de-DE" sz="5000" b="1" i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581331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6EB73888-60BD-D742-B8BF-80DCE33E84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9600" y="6705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97692E46-4DD1-1F43-AB29-C0EE892377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92000" y="6858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7249137-A558-5A46-A0C6-76619FA012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" b="2831"/>
          <a:stretch/>
        </p:blipFill>
        <p:spPr>
          <a:xfrm>
            <a:off x="10476412" y="38104"/>
            <a:ext cx="13676400" cy="13639791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5B849DC1-6C52-1D4C-9962-05B8DD482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2036" y="13352949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“Cancer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Hallmarks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Analytics Tool.”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Accessed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February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8, 2021. 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https://chat.lionproject.net/hallmarks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9D5C799-D2E0-4D4C-963C-386E7AE2B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548" y="727626"/>
            <a:ext cx="22550846" cy="1968500"/>
          </a:xfrm>
        </p:spPr>
        <p:txBody>
          <a:bodyPr>
            <a:normAutofit/>
          </a:bodyPr>
          <a:lstStyle/>
          <a:p>
            <a:r>
              <a:rPr lang="de-DE" sz="8000" dirty="0"/>
              <a:t>The </a:t>
            </a:r>
            <a:r>
              <a:rPr lang="de-DE" sz="8000" dirty="0" err="1"/>
              <a:t>Hallmarks</a:t>
            </a:r>
            <a:r>
              <a:rPr lang="de-DE" sz="8000" dirty="0"/>
              <a:t> </a:t>
            </a:r>
            <a:r>
              <a:rPr lang="de-DE" sz="8000" dirty="0" err="1"/>
              <a:t>of</a:t>
            </a:r>
            <a:r>
              <a:rPr lang="de-DE" sz="8000" dirty="0"/>
              <a:t> Cancer</a:t>
            </a:r>
          </a:p>
        </p:txBody>
      </p:sp>
    </p:spTree>
    <p:extLst>
      <p:ext uri="{BB962C8B-B14F-4D97-AF65-F5344CB8AC3E}">
        <p14:creationId xmlns:p14="http://schemas.microsoft.com/office/powerpoint/2010/main" val="58574727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8BF98-DB34-A346-B5F9-5366F21F1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50" y="720397"/>
            <a:ext cx="22237700" cy="1968500"/>
          </a:xfrm>
        </p:spPr>
        <p:txBody>
          <a:bodyPr/>
          <a:lstStyle/>
          <a:p>
            <a:r>
              <a:rPr lang="de-DE" dirty="0" err="1"/>
              <a:t>Towards</a:t>
            </a:r>
            <a:r>
              <a:rPr lang="de-DE" dirty="0"/>
              <a:t> Precision </a:t>
            </a:r>
            <a:r>
              <a:rPr lang="de-DE" dirty="0" err="1"/>
              <a:t>Medicine</a:t>
            </a:r>
            <a:endParaRPr lang="de-DE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4A98CAA4-FD9B-F349-A0B9-7C9CF56B4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263" y="2974442"/>
            <a:ext cx="13920107" cy="1012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C013C06-8BCD-3C4D-844F-56A76DA44A08}"/>
              </a:ext>
            </a:extLst>
          </p:cNvPr>
          <p:cNvSpPr txBox="1"/>
          <p:nvPr/>
        </p:nvSpPr>
        <p:spPr>
          <a:xfrm>
            <a:off x="17900931" y="13101320"/>
            <a:ext cx="6483069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r>
              <a:rPr lang="de-DE" sz="2000" dirty="0">
                <a:sym typeface="Helvetica Light"/>
              </a:rPr>
              <a:t>Image </a:t>
            </a:r>
            <a:r>
              <a:rPr lang="de-DE" sz="2000" dirty="0" err="1">
                <a:sym typeface="Helvetica Light"/>
              </a:rPr>
              <a:t>courtesy</a:t>
            </a:r>
            <a:r>
              <a:rPr lang="de-DE" sz="2000" dirty="0">
                <a:sym typeface="Helvetica Light"/>
              </a:rPr>
              <a:t>: https://</a:t>
            </a:r>
            <a:r>
              <a:rPr lang="de-DE" sz="2000" dirty="0" err="1">
                <a:sym typeface="Helvetica Light"/>
              </a:rPr>
              <a:t>pct.mdanderson.org</a:t>
            </a:r>
            <a:r>
              <a:rPr lang="de-DE" sz="2000" dirty="0">
                <a:sym typeface="Helvetica Light"/>
              </a:rPr>
              <a:t>/</a:t>
            </a:r>
            <a:endParaRPr kumimoji="0" lang="de-DE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3428943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569F5-AC58-6045-BBEC-D556C637B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10" y="778291"/>
            <a:ext cx="22237700" cy="1968500"/>
          </a:xfrm>
        </p:spPr>
        <p:txBody>
          <a:bodyPr/>
          <a:lstStyle/>
          <a:p>
            <a:r>
              <a:rPr lang="de-DE" dirty="0"/>
              <a:t>Multi-dimensional online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portals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1AAD94F-6C5E-AD4E-87F1-1AEEE79B0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806586"/>
            <a:ext cx="22066120" cy="58265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5ACAA7C-2E41-A041-AB46-06FE764DFA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007" y="3554264"/>
            <a:ext cx="15184120" cy="938344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12D2378-779C-2B44-BAB0-2914E448E0DE}"/>
              </a:ext>
            </a:extLst>
          </p:cNvPr>
          <p:cNvSpPr/>
          <p:nvPr/>
        </p:nvSpPr>
        <p:spPr>
          <a:xfrm>
            <a:off x="20591417" y="13115835"/>
            <a:ext cx="3329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000" dirty="0"/>
              <a:t>Das et al., 2020</a:t>
            </a:r>
          </a:p>
        </p:txBody>
      </p:sp>
    </p:spTree>
    <p:extLst>
      <p:ext uri="{BB962C8B-B14F-4D97-AF65-F5344CB8AC3E}">
        <p14:creationId xmlns:p14="http://schemas.microsoft.com/office/powerpoint/2010/main" val="1548581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9797E5-E2EB-B54C-9F02-D6580785C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78906"/>
            <a:ext cx="22237700" cy="1968500"/>
          </a:xfrm>
        </p:spPr>
        <p:txBody>
          <a:bodyPr>
            <a:noAutofit/>
          </a:bodyPr>
          <a:lstStyle/>
          <a:p>
            <a:r>
              <a:rPr lang="de-DE" sz="6500" dirty="0" err="1"/>
              <a:t>Strategies</a:t>
            </a:r>
            <a:r>
              <a:rPr lang="de-DE" sz="6500" dirty="0"/>
              <a:t> </a:t>
            </a:r>
            <a:r>
              <a:rPr lang="de-DE" sz="6500" dirty="0" err="1"/>
              <a:t>for</a:t>
            </a:r>
            <a:r>
              <a:rPr lang="de-DE" sz="6500" dirty="0"/>
              <a:t> </a:t>
            </a:r>
            <a:br>
              <a:rPr lang="de-DE" sz="6500" dirty="0"/>
            </a:br>
            <a:r>
              <a:rPr lang="de-DE" sz="6500" dirty="0"/>
              <a:t>multi-</a:t>
            </a:r>
            <a:r>
              <a:rPr lang="de-DE" sz="6500" dirty="0" err="1"/>
              <a:t>omics</a:t>
            </a:r>
            <a:r>
              <a:rPr lang="de-DE" sz="6500" dirty="0"/>
              <a:t> </a:t>
            </a:r>
            <a:r>
              <a:rPr lang="de-DE" sz="6500" dirty="0" err="1"/>
              <a:t>data</a:t>
            </a:r>
            <a:r>
              <a:rPr lang="de-DE" sz="6500" dirty="0"/>
              <a:t> </a:t>
            </a:r>
            <a:r>
              <a:rPr lang="de-DE" sz="6500" dirty="0" err="1"/>
              <a:t>integration</a:t>
            </a:r>
            <a:endParaRPr lang="de-DE" sz="65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64D6AB-13EA-2747-8B8C-B1C1D9697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4995" y="4975860"/>
            <a:ext cx="11604171" cy="6411686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de-DE" dirty="0"/>
              <a:t>Horizontal Data Integration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de-DE" dirty="0" err="1"/>
              <a:t>Vertical</a:t>
            </a:r>
            <a:r>
              <a:rPr lang="de-DE" dirty="0"/>
              <a:t> Data Integration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/>
              <a:t>Post-Analysis Data Integration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de-DE" dirty="0"/>
              <a:t>Integrated Data Analysis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77F911-1D3F-654D-B36E-25D8B7CE2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9166" y="417669"/>
            <a:ext cx="11216640" cy="1329833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1D009B2-61A0-7D4C-9F1D-2DFC6205001E}"/>
              </a:ext>
            </a:extLst>
          </p:cNvPr>
          <p:cNvSpPr/>
          <p:nvPr/>
        </p:nvSpPr>
        <p:spPr>
          <a:xfrm>
            <a:off x="20591417" y="13115835"/>
            <a:ext cx="3329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AT" sz="2000" dirty="0"/>
              <a:t>Das et al., 2020</a:t>
            </a:r>
          </a:p>
        </p:txBody>
      </p:sp>
    </p:spTree>
    <p:extLst>
      <p:ext uri="{BB962C8B-B14F-4D97-AF65-F5344CB8AC3E}">
        <p14:creationId xmlns:p14="http://schemas.microsoft.com/office/powerpoint/2010/main" val="154439380"/>
      </p:ext>
    </p:extLst>
  </p:cSld>
  <p:clrMapOvr>
    <a:masterClrMapping/>
  </p:clrMapOvr>
  <p:transition spd="med"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1177</Words>
  <Application>Microsoft Macintosh PowerPoint</Application>
  <PresentationFormat>Benutzerdefiniert</PresentationFormat>
  <Paragraphs>167</Paragraphs>
  <Slides>31</Slides>
  <Notes>26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31</vt:i4>
      </vt:variant>
    </vt:vector>
  </HeadingPairs>
  <TitlesOfParts>
    <vt:vector size="50" baseType="lpstr">
      <vt:lpstr>Arial</vt:lpstr>
      <vt:lpstr>Courier New</vt:lpstr>
      <vt:lpstr>Didot</vt:lpstr>
      <vt:lpstr>Gill Sans</vt:lpstr>
      <vt:lpstr>Gill Sans Light</vt:lpstr>
      <vt:lpstr>Gill Sans SemiBold</vt:lpstr>
      <vt:lpstr>Helvetica</vt:lpstr>
      <vt:lpstr>Helvetica Light</vt:lpstr>
      <vt:lpstr>Helvetica Neue</vt:lpstr>
      <vt:lpstr>Helvetica Neue Bold Condensed</vt:lpstr>
      <vt:lpstr>Helvetica Neue Light</vt:lpstr>
      <vt:lpstr>Helvetica Neue Medium</vt:lpstr>
      <vt:lpstr>Lucida Grande</vt:lpstr>
      <vt:lpstr>Palatino</vt:lpstr>
      <vt:lpstr>Times New Roman</vt:lpstr>
      <vt:lpstr>Wingdings</vt:lpstr>
      <vt:lpstr>Zapf Dingbats</vt:lpstr>
      <vt:lpstr>ModernPortfolio</vt:lpstr>
      <vt:lpstr>White</vt:lpstr>
      <vt:lpstr>PowerPoint-Präsentation</vt:lpstr>
      <vt:lpstr>Research goal</vt:lpstr>
      <vt:lpstr>Regulation of protein abundance</vt:lpstr>
      <vt:lpstr>Relationship between mRNA and protein abundances</vt:lpstr>
      <vt:lpstr>PowerPoint-Präsentation</vt:lpstr>
      <vt:lpstr>The Hallmarks of Cancer</vt:lpstr>
      <vt:lpstr>Towards Precision Medicine</vt:lpstr>
      <vt:lpstr>Multi-dimensional online data portals</vt:lpstr>
      <vt:lpstr>Strategies for  multi-omics data integration</vt:lpstr>
      <vt:lpstr>Algorithms for data integration </vt:lpstr>
      <vt:lpstr>Research goal</vt:lpstr>
      <vt:lpstr>PowerPoint-Präsentation</vt:lpstr>
      <vt:lpstr>Datasets for analysis (mRNA and protein abundance data)</vt:lpstr>
      <vt:lpstr>PowerPoint-Präsentation</vt:lpstr>
      <vt:lpstr>PowerPoint-Präsentation</vt:lpstr>
      <vt:lpstr>Conserved stability-dependent mRNA-to-protein correlation pattern</vt:lpstr>
      <vt:lpstr>PowerPoint-Präsentation</vt:lpstr>
      <vt:lpstr>Consistent stability-dependent mRNA-to-protein correlation pattern in human cell lines</vt:lpstr>
      <vt:lpstr>Conserved stability group specific  mRNA-to-protein correlation in tissue-paired-cell lines</vt:lpstr>
      <vt:lpstr>Conserved stability-dependent mRNA-protein correlation pattern across patients</vt:lpstr>
      <vt:lpstr>Altered stability-dependent  mRNA-to-protein correlation pattern in tumors</vt:lpstr>
      <vt:lpstr>Identification of genes driving mRNA-protein correlation deviation</vt:lpstr>
      <vt:lpstr>Correlation-enhancing  and –repressing genes</vt:lpstr>
      <vt:lpstr>STAT 1 controls  correlation-enhancing and –repressing genes</vt:lpstr>
      <vt:lpstr>Transcriptional regulatory circuits of  correlation-enhancing and –repressing genes</vt:lpstr>
      <vt:lpstr>PowerPoint-Präsentation</vt:lpstr>
      <vt:lpstr>PowerPoint-Präsentation</vt:lpstr>
      <vt:lpstr>Conclusions</vt:lpstr>
      <vt:lpstr>Challenges of multi-omics data integration in cancer research</vt:lpstr>
      <vt:lpstr>PowerPoint-Präsentation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Bionik –  Lebewesen als Ideengeber für technische Entwicklungen (BUL.004)</dc:title>
  <dc:creator>Christina Morgenstern</dc:creator>
  <cp:lastModifiedBy>Christina Morgenstern</cp:lastModifiedBy>
  <cp:revision>92</cp:revision>
  <cp:lastPrinted>2021-02-12T16:02:51Z</cp:lastPrinted>
  <dcterms:created xsi:type="dcterms:W3CDTF">2020-03-30T14:35:33Z</dcterms:created>
  <dcterms:modified xsi:type="dcterms:W3CDTF">2021-02-14T20:51:25Z</dcterms:modified>
</cp:coreProperties>
</file>